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53"/>
  </p:notesMasterIdLst>
  <p:sldIdLst>
    <p:sldId id="318" r:id="rId3"/>
    <p:sldId id="565" r:id="rId4"/>
    <p:sldId id="596" r:id="rId5"/>
    <p:sldId id="597" r:id="rId6"/>
    <p:sldId id="598" r:id="rId7"/>
    <p:sldId id="635" r:id="rId8"/>
    <p:sldId id="599" r:id="rId9"/>
    <p:sldId id="567" r:id="rId10"/>
    <p:sldId id="582" r:id="rId11"/>
    <p:sldId id="569" r:id="rId12"/>
    <p:sldId id="584" r:id="rId13"/>
    <p:sldId id="570" r:id="rId14"/>
    <p:sldId id="626" r:id="rId15"/>
    <p:sldId id="625" r:id="rId16"/>
    <p:sldId id="576" r:id="rId17"/>
    <p:sldId id="581" r:id="rId18"/>
    <p:sldId id="577" r:id="rId19"/>
    <p:sldId id="580" r:id="rId20"/>
    <p:sldId id="578" r:id="rId21"/>
    <p:sldId id="572" r:id="rId22"/>
    <p:sldId id="573" r:id="rId23"/>
    <p:sldId id="583" r:id="rId24"/>
    <p:sldId id="609" r:id="rId25"/>
    <p:sldId id="636" r:id="rId26"/>
    <p:sldId id="637" r:id="rId27"/>
    <p:sldId id="608" r:id="rId28"/>
    <p:sldId id="611" r:id="rId29"/>
    <p:sldId id="590" r:id="rId30"/>
    <p:sldId id="594" r:id="rId31"/>
    <p:sldId id="591" r:id="rId32"/>
    <p:sldId id="592" r:id="rId33"/>
    <p:sldId id="575" r:id="rId34"/>
    <p:sldId id="593" r:id="rId35"/>
    <p:sldId id="585" r:id="rId36"/>
    <p:sldId id="586" r:id="rId37"/>
    <p:sldId id="603" r:id="rId38"/>
    <p:sldId id="568" r:id="rId39"/>
    <p:sldId id="627" r:id="rId40"/>
    <p:sldId id="629" r:id="rId41"/>
    <p:sldId id="628" r:id="rId42"/>
    <p:sldId id="601" r:id="rId43"/>
    <p:sldId id="638" r:id="rId44"/>
    <p:sldId id="612" r:id="rId45"/>
    <p:sldId id="613" r:id="rId46"/>
    <p:sldId id="614" r:id="rId47"/>
    <p:sldId id="630" r:id="rId48"/>
    <p:sldId id="631" r:id="rId49"/>
    <p:sldId id="632" r:id="rId50"/>
    <p:sldId id="633" r:id="rId51"/>
    <p:sldId id="616" r:id="rId5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60682" autoAdjust="0"/>
  </p:normalViewPr>
  <p:slideViewPr>
    <p:cSldViewPr>
      <p:cViewPr>
        <p:scale>
          <a:sx n="40" d="100"/>
          <a:sy n="40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0AE7D-229C-4F0C-BCA1-E0795BBB1036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3321D-ABE3-49CC-A94B-D215D18A37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200" b="1" dirty="0" smtClean="0">
              <a:solidFill>
                <a:srgbClr val="C00000"/>
              </a:solidFill>
              <a:latin typeface="+mn-ea"/>
            </a:endParaRPr>
          </a:p>
          <a:p>
            <a:endParaRPr lang="en-US" altLang="zh-TW" b="1" dirty="0" smtClean="0">
              <a:solidFill>
                <a:srgbClr val="C0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200" b="1" i="0" dirty="0" smtClean="0"/>
          </a:p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200" b="1" i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sz="1200" b="1" i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 smtClean="0"/>
          </a:p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sz="1200" b="1" i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321D-ABE3-49CC-A94B-D215D18A378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69ED62-E234-44CA-B092-D5F5E2399947}" type="datetimeFigureOut">
              <a:rPr lang="zh-TW" altLang="en-US" smtClean="0"/>
              <a:pPr/>
              <a:t>2015/9/6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6BE5-DFB2-4C80-B047-9934B53F9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67136" y="2204864"/>
            <a:ext cx="7776864" cy="1080120"/>
          </a:xfrm>
        </p:spPr>
        <p:txBody>
          <a:bodyPr anchor="b">
            <a:noAutofit/>
          </a:bodyPr>
          <a:lstStyle/>
          <a:p>
            <a:pPr lvl="0" algn="ctr"/>
            <a:r>
              <a:rPr lang="en-US" altLang="zh-TW" sz="5400" dirty="0" smtClean="0">
                <a:effectLst/>
              </a:rPr>
              <a:t/>
            </a:r>
            <a:br>
              <a:rPr lang="en-US" altLang="zh-TW" sz="5400" dirty="0" smtClean="0">
                <a:effectLst/>
              </a:rPr>
            </a:br>
            <a:r>
              <a:rPr lang="en-US" altLang="zh-TW" sz="5400" dirty="0" smtClean="0">
                <a:effectLst/>
              </a:rPr>
              <a:t>《</a:t>
            </a:r>
            <a:r>
              <a:rPr lang="zh-TW" altLang="en-US" sz="5400" dirty="0" smtClean="0">
                <a:effectLst/>
              </a:rPr>
              <a:t>中觀論頌講記</a:t>
            </a:r>
            <a:r>
              <a:rPr lang="en-US" altLang="zh-TW" sz="5400" dirty="0" smtClean="0">
                <a:effectLst/>
              </a:rPr>
              <a:t>》</a:t>
            </a:r>
            <a:r>
              <a:rPr lang="zh-TW" altLang="en-US" sz="5400" dirty="0" smtClean="0">
                <a:effectLst/>
              </a:rPr>
              <a:t>導讀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476056" y="3861048"/>
            <a:ext cx="3667944" cy="695648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釋貫藏  </a:t>
            </a:r>
            <a:r>
              <a:rPr lang="en-US" altLang="zh-TW" sz="3200" dirty="0" smtClean="0"/>
              <a:t>2015.7</a:t>
            </a:r>
            <a:endParaRPr lang="zh-TW" altLang="en-US" sz="32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-324544" y="836712"/>
            <a:ext cx="4032448" cy="108012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印順導師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767736" y="2564904"/>
            <a:ext cx="2376264" cy="108012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3/4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800"/>
              </a:spcAft>
            </a:pPr>
            <a:r>
              <a:rPr lang="zh-TW" altLang="zh-TW" sz="5400" dirty="0" smtClean="0"/>
              <a:t>一般聲聞學者，把生滅的有為，寂滅的無為，看成隔別的；所以也就把有為與無為，生死與涅槃，世間與出世間，看成兩截。</a:t>
            </a:r>
            <a:endParaRPr lang="en-US" altLang="zh-TW" sz="5400" dirty="0" smtClean="0"/>
          </a:p>
          <a:p>
            <a:pPr>
              <a:spcAft>
                <a:spcPts val="1800"/>
              </a:spcAft>
            </a:pPr>
            <a:r>
              <a:rPr lang="zh-TW" altLang="zh-TW" sz="5400" dirty="0" smtClean="0"/>
              <a:t>不知</a:t>
            </a:r>
            <a:r>
              <a:rPr lang="zh-TW" altLang="zh-TW" sz="5400" b="1" dirty="0" smtClean="0"/>
              <a:t>有為即無為，世間即出世間，生死即涅槃。</a:t>
            </a:r>
            <a:endParaRPr lang="en-US" altLang="zh-TW" sz="5400" b="1" dirty="0" smtClean="0"/>
          </a:p>
          <a:p>
            <a:pPr>
              <a:spcAft>
                <a:spcPts val="1800"/>
              </a:spcAft>
            </a:pPr>
            <a:r>
              <a:rPr lang="zh-TW" altLang="zh-TW" sz="5400" b="1" dirty="0" smtClean="0"/>
              <a:t>所以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體悟緣起的自性，本來是空寂的，從一切法的本性空中，體悟世間的空寂，涅槃的空寂。這世間與涅槃的實際，「無毫釐差別」。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zh-TW" altLang="zh-TW" sz="5400" dirty="0" smtClean="0"/>
              <a:t>《般若經》的</a:t>
            </a:r>
            <a:r>
              <a:rPr lang="zh-TW" altLang="zh-TW" sz="5400" b="1" dirty="0" smtClean="0"/>
              <a:t>「色即是空，空即是色」</a:t>
            </a:r>
            <a:r>
              <a:rPr lang="zh-TW" altLang="zh-TW" sz="5400" dirty="0" smtClean="0"/>
              <a:t>，也就是這個道理。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4/4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zh-TW" altLang="zh-TW" sz="5400" dirty="0" smtClean="0"/>
              <a:t>緣起的自性空，是一切法本來如是的，名為本性空。</a:t>
            </a:r>
            <a:endParaRPr lang="en-US" altLang="zh-TW" sz="5400" dirty="0" smtClean="0"/>
          </a:p>
          <a:p>
            <a:pPr>
              <a:spcAft>
                <a:spcPts val="1800"/>
              </a:spcAft>
            </a:pPr>
            <a:r>
              <a:rPr lang="zh-TW" altLang="zh-TW" sz="5400" b="1" dirty="0" smtClean="0"/>
              <a:t>一切法是本性空寂的，因眾生的無始顛倒，成生死的戲論。戲論息了，得證涅槃的寂滅，其實是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還他個本來如此</a:t>
            </a:r>
            <a:r>
              <a:rPr lang="zh-TW" altLang="zh-TW" sz="5400" b="1" dirty="0" smtClean="0"/>
              <a:t>。</a:t>
            </a:r>
            <a:endParaRPr lang="zh-TW" altLang="zh-TW" sz="5400" dirty="0" smtClean="0"/>
          </a:p>
          <a:p>
            <a:r>
              <a:rPr lang="zh-TW" altLang="zh-TW" sz="5400" b="1" dirty="0" smtClean="0">
                <a:solidFill>
                  <a:srgbClr val="C00000"/>
                </a:solidFill>
              </a:rPr>
              <a:t>如果不談空，怎能開顯緣起的真相，怎能從生滅與寂滅的無礙中，實現涅槃的寂滅？</a:t>
            </a:r>
            <a:endParaRPr lang="zh-TW" altLang="en-US" sz="5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1/8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2448272"/>
          </a:xfrm>
        </p:spPr>
        <p:txBody>
          <a:bodyPr>
            <a:normAutofit fontScale="92500" lnSpcReduction="20000"/>
          </a:bodyPr>
          <a:lstStyle/>
          <a:p>
            <a:pPr algn="ctr">
              <a:spcAft>
                <a:spcPts val="1800"/>
              </a:spcAft>
              <a:buNone/>
            </a:pPr>
            <a:r>
              <a:rPr lang="zh-TW" altLang="en-US" sz="8500" b="1" dirty="0" smtClean="0">
                <a:solidFill>
                  <a:srgbClr val="C00000"/>
                </a:solidFill>
              </a:rPr>
              <a:t>緣起的</a:t>
            </a:r>
            <a:endParaRPr lang="en-US" altLang="zh-TW" sz="8500" b="1" dirty="0" smtClean="0">
              <a:solidFill>
                <a:srgbClr val="C00000"/>
              </a:solidFill>
            </a:endParaRPr>
          </a:p>
          <a:p>
            <a:pPr algn="ctr">
              <a:spcAft>
                <a:spcPts val="1800"/>
              </a:spcAft>
              <a:buNone/>
            </a:pPr>
            <a:r>
              <a:rPr lang="zh-TW" altLang="en-US" sz="7000" b="1" dirty="0" smtClean="0"/>
              <a:t>三法印與一實相印</a:t>
            </a:r>
            <a:endParaRPr lang="en-US" altLang="zh-TW" sz="7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2/8</a:t>
            </a:r>
            <a:endParaRPr lang="zh-TW" altLang="en-US" sz="2000" b="1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0" y="2312876"/>
            <a:ext cx="91440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三法印：諸行無常、諸法無我、涅槃寂靜</a:t>
            </a:r>
            <a:endParaRPr kumimoji="0" lang="en-US" altLang="zh-TW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一實相印：一切法空</a:t>
            </a:r>
            <a:endParaRPr kumimoji="0" lang="en-US" altLang="zh-TW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3/8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55000" lnSpcReduction="20000"/>
          </a:bodyPr>
          <a:lstStyle/>
          <a:p>
            <a:pPr algn="ctr">
              <a:spcAft>
                <a:spcPts val="1800"/>
              </a:spcAft>
              <a:buNone/>
            </a:pPr>
            <a:r>
              <a:rPr lang="zh-TW" altLang="zh-TW" sz="6500" b="1" dirty="0" smtClean="0">
                <a:solidFill>
                  <a:srgbClr val="C00000"/>
                </a:solidFill>
              </a:rPr>
              <a:t>緣起</a:t>
            </a:r>
            <a:r>
              <a:rPr lang="zh-TW" altLang="en-US" sz="6500" b="1" dirty="0" smtClean="0">
                <a:solidFill>
                  <a:srgbClr val="C00000"/>
                </a:solidFill>
              </a:rPr>
              <a:t>「</a:t>
            </a:r>
            <a:r>
              <a:rPr lang="zh-TW" altLang="zh-TW" sz="6500" b="1" dirty="0" smtClean="0">
                <a:solidFill>
                  <a:srgbClr val="C00000"/>
                </a:solidFill>
              </a:rPr>
              <a:t>法相</a:t>
            </a:r>
            <a:r>
              <a:rPr lang="zh-TW" altLang="en-US" sz="6500" b="1" dirty="0" smtClean="0">
                <a:solidFill>
                  <a:srgbClr val="C00000"/>
                </a:solidFill>
              </a:rPr>
              <a:t>」的</a:t>
            </a:r>
            <a:r>
              <a:rPr lang="zh-TW" altLang="en-US" sz="6500" b="1" dirty="0" smtClean="0"/>
              <a:t>三法印</a:t>
            </a:r>
            <a:endParaRPr lang="en-US" altLang="zh-TW" sz="6500" b="1" dirty="0" smtClean="0"/>
          </a:p>
          <a:p>
            <a:pPr>
              <a:spcAft>
                <a:spcPts val="1200"/>
              </a:spcAft>
              <a:buNone/>
            </a:pPr>
            <a:r>
              <a:rPr lang="zh-TW" altLang="zh-TW" sz="5800" dirty="0" smtClean="0"/>
              <a:t>無常、無我、寂滅，</a:t>
            </a:r>
            <a:r>
              <a:rPr lang="zh-TW" altLang="zh-TW" sz="5800" b="1" dirty="0" smtClean="0"/>
              <a:t>從</a:t>
            </a:r>
            <a:r>
              <a:rPr lang="zh-TW" altLang="zh-TW" sz="5800" b="1" dirty="0" smtClean="0">
                <a:solidFill>
                  <a:srgbClr val="C00000"/>
                </a:solidFill>
              </a:rPr>
              <a:t>緣起法相</a:t>
            </a:r>
            <a:r>
              <a:rPr lang="zh-TW" altLang="zh-TW" sz="5800" b="1" dirty="0" smtClean="0"/>
              <a:t>說，是可以</a:t>
            </a:r>
            <a:r>
              <a:rPr lang="zh-TW" altLang="zh-TW" sz="5800" b="1" dirty="0" smtClean="0">
                <a:solidFill>
                  <a:srgbClr val="C00000"/>
                </a:solidFill>
              </a:rPr>
              <a:t>差別</a:t>
            </a:r>
            <a:r>
              <a:rPr lang="zh-TW" altLang="zh-TW" sz="5800" b="1" dirty="0" smtClean="0"/>
              <a:t>的</a:t>
            </a:r>
            <a:endParaRPr lang="en-US" altLang="zh-TW" sz="5800" b="1" dirty="0" smtClean="0"/>
          </a:p>
          <a:p>
            <a:pPr>
              <a:spcAft>
                <a:spcPts val="1200"/>
              </a:spcAft>
            </a:pPr>
            <a:r>
              <a:rPr lang="zh-TW" altLang="en-US" sz="5800" b="1" dirty="0" smtClean="0"/>
              <a:t>「</a:t>
            </a:r>
            <a:r>
              <a:rPr lang="zh-TW" altLang="zh-TW" sz="5800" b="1" dirty="0" smtClean="0"/>
              <a:t>豎觀</a:t>
            </a:r>
            <a:r>
              <a:rPr lang="zh-TW" altLang="en-US" sz="5800" b="1" dirty="0" smtClean="0"/>
              <a:t>」</a:t>
            </a:r>
            <a:r>
              <a:rPr lang="zh-TW" altLang="zh-TW" sz="5800" b="1" dirty="0" smtClean="0"/>
              <a:t>諸法的延續性</a:t>
            </a:r>
            <a:r>
              <a:rPr lang="zh-TW" altLang="zh-TW" sz="5800" dirty="0" smtClean="0"/>
              <a:t>，念念生滅的變異，稱為</a:t>
            </a:r>
            <a:r>
              <a:rPr lang="zh-TW" altLang="zh-TW" sz="5800" b="1" dirty="0" smtClean="0">
                <a:solidFill>
                  <a:srgbClr val="C00000"/>
                </a:solidFill>
              </a:rPr>
              <a:t>無常</a:t>
            </a:r>
            <a:r>
              <a:rPr lang="zh-TW" altLang="zh-TW" sz="5800" dirty="0" smtClean="0"/>
              <a:t>。</a:t>
            </a:r>
            <a:endParaRPr lang="en-US" altLang="zh-TW" sz="5800" b="1" baseline="30000" dirty="0" smtClean="0"/>
          </a:p>
          <a:p>
            <a:pPr>
              <a:spcAft>
                <a:spcPts val="1200"/>
              </a:spcAft>
            </a:pPr>
            <a:r>
              <a:rPr lang="zh-TW" altLang="en-US" sz="5800" b="1" dirty="0" smtClean="0"/>
              <a:t>「</a:t>
            </a:r>
            <a:r>
              <a:rPr lang="zh-TW" altLang="zh-TW" sz="5800" b="1" dirty="0" smtClean="0"/>
              <a:t>橫觀</a:t>
            </a:r>
            <a:r>
              <a:rPr lang="zh-TW" altLang="en-US" sz="5800" b="1" dirty="0" smtClean="0"/>
              <a:t>」</a:t>
            </a:r>
            <a:r>
              <a:rPr lang="zh-TW" altLang="zh-TW" sz="5800" b="1" dirty="0" smtClean="0"/>
              <a:t>諸法的相互依存</a:t>
            </a:r>
            <a:r>
              <a:rPr lang="zh-TW" altLang="zh-TW" sz="5800" dirty="0" smtClean="0"/>
              <a:t>，彼此相關而沒有自體，稱為</a:t>
            </a:r>
            <a:r>
              <a:rPr lang="zh-TW" altLang="zh-TW" sz="5800" b="1" dirty="0" smtClean="0">
                <a:solidFill>
                  <a:srgbClr val="C00000"/>
                </a:solidFill>
              </a:rPr>
              <a:t>無我</a:t>
            </a:r>
            <a:r>
              <a:rPr lang="zh-TW" altLang="zh-TW" sz="5800" dirty="0" smtClean="0"/>
              <a:t>。</a:t>
            </a:r>
            <a:endParaRPr lang="en-US" altLang="zh-TW" sz="5800" b="1" baseline="30000" dirty="0" smtClean="0"/>
          </a:p>
          <a:p>
            <a:r>
              <a:rPr lang="zh-TW" altLang="zh-TW" sz="5800" b="1" dirty="0" smtClean="0"/>
              <a:t>從無常、無我的觀察，離一切戲論，深徹法性寂滅，無累自在，</a:t>
            </a:r>
            <a:r>
              <a:rPr lang="zh-TW" altLang="zh-TW" sz="5800" dirty="0" smtClean="0"/>
              <a:t>稱為</a:t>
            </a:r>
            <a:r>
              <a:rPr lang="zh-TW" altLang="zh-TW" sz="5800" b="1" dirty="0" smtClean="0">
                <a:solidFill>
                  <a:srgbClr val="C00000"/>
                </a:solidFill>
              </a:rPr>
              <a:t>涅槃</a:t>
            </a:r>
            <a:r>
              <a:rPr lang="zh-TW" altLang="zh-TW" sz="5800" dirty="0" smtClean="0"/>
              <a:t>。</a:t>
            </a:r>
            <a:endParaRPr lang="en-US" altLang="zh-TW" sz="5800" dirty="0" smtClean="0"/>
          </a:p>
          <a:p>
            <a:endParaRPr lang="en-US" altLang="zh-TW" sz="5800" dirty="0" smtClean="0"/>
          </a:p>
          <a:p>
            <a:pPr>
              <a:buNone/>
            </a:pPr>
            <a:r>
              <a:rPr lang="zh-TW" altLang="zh-TW" sz="5800" dirty="0" smtClean="0"/>
              <a:t>《雜含》說：「</a:t>
            </a:r>
            <a:r>
              <a:rPr lang="zh-TW" altLang="zh-TW" sz="5800" b="1" dirty="0" smtClean="0">
                <a:solidFill>
                  <a:srgbClr val="C00000"/>
                </a:solidFill>
              </a:rPr>
              <a:t>無常</a:t>
            </a:r>
            <a:r>
              <a:rPr lang="zh-TW" altLang="zh-TW" sz="5800" dirty="0" smtClean="0"/>
              <a:t>想者，能建立</a:t>
            </a:r>
            <a:r>
              <a:rPr lang="zh-TW" altLang="zh-TW" sz="5800" b="1" dirty="0" smtClean="0">
                <a:solidFill>
                  <a:srgbClr val="C00000"/>
                </a:solidFill>
              </a:rPr>
              <a:t>無我</a:t>
            </a:r>
            <a:r>
              <a:rPr lang="zh-TW" altLang="zh-TW" sz="5800" dirty="0" smtClean="0"/>
              <a:t>想。聖弟子住無我想，心離我慢，順得</a:t>
            </a:r>
            <a:r>
              <a:rPr lang="zh-TW" altLang="zh-TW" sz="5800" b="1" dirty="0" smtClean="0">
                <a:solidFill>
                  <a:srgbClr val="C00000"/>
                </a:solidFill>
              </a:rPr>
              <a:t>涅槃</a:t>
            </a:r>
            <a:r>
              <a:rPr lang="zh-TW" altLang="zh-TW" sz="5800" dirty="0" smtClean="0"/>
              <a:t>」，這是</a:t>
            </a:r>
            <a:r>
              <a:rPr lang="zh-TW" altLang="zh-TW" sz="5800" b="1" dirty="0" smtClean="0"/>
              <a:t>依三法印而</a:t>
            </a:r>
            <a:r>
              <a:rPr lang="zh-TW" altLang="zh-TW" sz="5800" b="1" dirty="0" smtClean="0">
                <a:solidFill>
                  <a:srgbClr val="C00000"/>
                </a:solidFill>
              </a:rPr>
              <a:t>漸入</a:t>
            </a:r>
            <a:r>
              <a:rPr lang="zh-TW" altLang="zh-TW" sz="5800" b="1" dirty="0" smtClean="0"/>
              <a:t>涅槃</a:t>
            </a:r>
            <a:r>
              <a:rPr lang="zh-TW" altLang="zh-TW" sz="5800" dirty="0" smtClean="0"/>
              <a:t>的明證。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4/8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 algn="ctr">
              <a:spcAft>
                <a:spcPts val="3000"/>
              </a:spcAft>
              <a:buNone/>
            </a:pPr>
            <a:r>
              <a:rPr lang="zh-TW" altLang="zh-TW" sz="5400" b="1" dirty="0" smtClean="0">
                <a:solidFill>
                  <a:srgbClr val="C00000"/>
                </a:solidFill>
              </a:rPr>
              <a:t>緣起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法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性」的</a:t>
            </a:r>
            <a:r>
              <a:rPr lang="zh-TW" altLang="zh-TW" sz="5400" b="1" dirty="0" smtClean="0"/>
              <a:t>三法印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zh-TW" altLang="zh-TW" sz="4800" dirty="0" smtClean="0"/>
              <a:t>無常、無我、寂滅，</a:t>
            </a:r>
            <a:r>
              <a:rPr lang="zh-TW" altLang="zh-TW" sz="4800" b="1" dirty="0" smtClean="0"/>
              <a:t>從</a:t>
            </a:r>
            <a:r>
              <a:rPr lang="zh-TW" altLang="zh-TW" sz="4800" b="1" dirty="0" smtClean="0">
                <a:solidFill>
                  <a:srgbClr val="C00000"/>
                </a:solidFill>
              </a:rPr>
              <a:t>緣起法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性</a:t>
            </a:r>
            <a:r>
              <a:rPr lang="zh-TW" altLang="zh-TW" sz="4800" b="1" dirty="0" smtClean="0"/>
              <a:t>說，是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無</a:t>
            </a:r>
            <a:r>
              <a:rPr lang="zh-TW" altLang="zh-TW" sz="4800" b="1" dirty="0" smtClean="0">
                <a:solidFill>
                  <a:srgbClr val="C00000"/>
                </a:solidFill>
              </a:rPr>
              <a:t>差別</a:t>
            </a:r>
            <a:r>
              <a:rPr lang="zh-TW" altLang="zh-TW" sz="4800" b="1" dirty="0" smtClean="0"/>
              <a:t>的。</a:t>
            </a:r>
            <a:endParaRPr lang="en-US" altLang="zh-TW" sz="4800" b="1" dirty="0" smtClean="0"/>
          </a:p>
          <a:p>
            <a:pPr>
              <a:spcAft>
                <a:spcPts val="1800"/>
              </a:spcAft>
            </a:pPr>
            <a:r>
              <a:rPr lang="zh-TW" altLang="zh-TW" sz="4800" b="1" dirty="0" smtClean="0"/>
              <a:t>三法印</a:t>
            </a:r>
            <a:r>
              <a:rPr lang="zh-TW" altLang="en-US" sz="4800" b="1" dirty="0" smtClean="0"/>
              <a:t>即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一實相印（法空性）。</a:t>
            </a:r>
            <a:endParaRPr lang="en-US" altLang="zh-TW" sz="4800" b="1" dirty="0" smtClean="0"/>
          </a:p>
          <a:p>
            <a:endParaRPr lang="en-US" altLang="zh-TW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5/8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zh-TW" altLang="en-US" sz="4400" b="1" dirty="0" smtClean="0"/>
              <a:t>無常印：無有「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常性（常的自性）」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zh-TW" altLang="en-US" sz="4000" dirty="0" smtClean="0"/>
              <a:t>由於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本性空</a:t>
            </a:r>
            <a:r>
              <a:rPr lang="zh-TW" altLang="en-US" sz="4000" dirty="0" smtClean="0"/>
              <a:t>，</a:t>
            </a:r>
            <a:endParaRPr lang="en-US" altLang="zh-TW" sz="4000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4000" dirty="0" smtClean="0"/>
              <a:t>    </a:t>
            </a:r>
            <a:r>
              <a:rPr lang="zh-TW" altLang="en-US" sz="4000" dirty="0" smtClean="0"/>
              <a:t>所以隨緣生滅而現為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無常相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pPr>
              <a:spcAft>
                <a:spcPts val="600"/>
              </a:spcAft>
            </a:pPr>
            <a:r>
              <a:rPr lang="zh-TW" altLang="en-US" sz="4000" dirty="0" smtClean="0"/>
              <a:t>延續的生滅無常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相</a:t>
            </a:r>
            <a:r>
              <a:rPr lang="zh-TW" altLang="en-US" sz="4000" dirty="0" smtClean="0"/>
              <a:t>，</a:t>
            </a:r>
            <a:endParaRPr lang="en-US" altLang="zh-TW" sz="4000" dirty="0" smtClean="0"/>
          </a:p>
          <a:p>
            <a:pPr>
              <a:buNone/>
            </a:pPr>
            <a:r>
              <a:rPr lang="en-US" altLang="zh-TW" sz="4000" dirty="0" smtClean="0"/>
              <a:t>   </a:t>
            </a:r>
            <a:r>
              <a:rPr lang="zh-TW" altLang="en-US" sz="4000" dirty="0" smtClean="0"/>
              <a:t>如從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法性</a:t>
            </a:r>
            <a:r>
              <a:rPr lang="zh-TW" altLang="en-US" sz="4000" dirty="0" smtClean="0"/>
              <a:t>說，無常即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無有常性</a:t>
            </a:r>
            <a:r>
              <a:rPr lang="zh-TW" altLang="en-US" sz="4000" dirty="0" smtClean="0"/>
              <a:t>，即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事相所以有變異可能的理則</a:t>
            </a:r>
            <a:r>
              <a:rPr lang="zh-TW" altLang="en-US" sz="4000" dirty="0" smtClean="0"/>
              <a:t>。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6/8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zh-TW" altLang="en-US" sz="4400" b="1" dirty="0" smtClean="0"/>
              <a:t>無我印：無有「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我性（我的自性） </a:t>
            </a:r>
            <a:r>
              <a:rPr lang="zh-TW" altLang="en-US" sz="4400" b="1" dirty="0" smtClean="0"/>
              <a:t>」</a:t>
            </a:r>
            <a:endParaRPr lang="en-US" altLang="zh-TW" sz="4400" b="1" dirty="0" smtClean="0"/>
          </a:p>
          <a:p>
            <a:pPr>
              <a:spcAft>
                <a:spcPts val="1800"/>
              </a:spcAft>
            </a:pPr>
            <a:r>
              <a:rPr lang="zh-TW" altLang="zh-TW" sz="4300" dirty="0" smtClean="0"/>
              <a:t>彼此相依相成，一切是眾緣和合的假有，沒有自存體。</a:t>
            </a:r>
            <a:endParaRPr lang="en-US" altLang="zh-TW" sz="4300" dirty="0" smtClean="0"/>
          </a:p>
          <a:p>
            <a:r>
              <a:rPr lang="zh-TW" altLang="zh-TW" sz="4300" dirty="0" smtClean="0"/>
              <a:t>所以</a:t>
            </a:r>
            <a:r>
              <a:rPr lang="zh-TW" altLang="zh-TW" sz="4300" b="1" dirty="0" smtClean="0"/>
              <a:t>從</a:t>
            </a:r>
            <a:r>
              <a:rPr lang="zh-TW" altLang="zh-TW" sz="4300" b="1" dirty="0" smtClean="0">
                <a:solidFill>
                  <a:srgbClr val="C00000"/>
                </a:solidFill>
              </a:rPr>
              <a:t>法性</a:t>
            </a:r>
            <a:r>
              <a:rPr lang="zh-TW" altLang="zh-TW" sz="4300" b="1" dirty="0" smtClean="0"/>
              <a:t>說，無我即</a:t>
            </a:r>
            <a:r>
              <a:rPr lang="zh-TW" altLang="zh-TW" sz="4300" b="1" dirty="0" smtClean="0">
                <a:solidFill>
                  <a:srgbClr val="C00000"/>
                </a:solidFill>
              </a:rPr>
              <a:t>無有我性</a:t>
            </a:r>
            <a:r>
              <a:rPr lang="zh-TW" altLang="zh-TW" sz="4300" b="1" dirty="0" smtClean="0"/>
              <a:t>，</a:t>
            </a:r>
            <a:endParaRPr lang="en-US" altLang="zh-TW" sz="4300" b="1" dirty="0" smtClean="0"/>
          </a:p>
          <a:p>
            <a:pPr>
              <a:buNone/>
            </a:pPr>
            <a:r>
              <a:rPr lang="en-US" altLang="zh-TW" sz="4300" b="1" dirty="0" smtClean="0"/>
              <a:t>  </a:t>
            </a:r>
            <a:r>
              <a:rPr lang="zh-TW" altLang="zh-TW" sz="4300" b="1" dirty="0" smtClean="0">
                <a:solidFill>
                  <a:srgbClr val="C00000"/>
                </a:solidFill>
              </a:rPr>
              <a:t>無我性</a:t>
            </a:r>
            <a:r>
              <a:rPr lang="zh-TW" altLang="zh-TW" sz="4300" b="1" dirty="0" smtClean="0"/>
              <a:t>，所以現象是這樣的相互依存</a:t>
            </a:r>
            <a:r>
              <a:rPr lang="zh-TW" altLang="en-US" sz="4300" b="1" dirty="0" smtClean="0"/>
              <a:t>（</a:t>
            </a:r>
            <a:r>
              <a:rPr lang="zh-TW" altLang="en-US" sz="4300" b="1" dirty="0" smtClean="0">
                <a:solidFill>
                  <a:srgbClr val="C00000"/>
                </a:solidFill>
              </a:rPr>
              <a:t>無我相</a:t>
            </a:r>
            <a:r>
              <a:rPr lang="zh-TW" altLang="en-US" sz="4300" b="1" dirty="0" smtClean="0"/>
              <a:t>）</a:t>
            </a:r>
            <a:r>
              <a:rPr lang="zh-TW" altLang="zh-TW" sz="4300" dirty="0" smtClean="0"/>
              <a:t>。</a:t>
            </a:r>
            <a:endParaRPr lang="en-US" altLang="zh-TW" sz="43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7/8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zh-TW" altLang="zh-TW" sz="3600" b="1" dirty="0" smtClean="0"/>
              <a:t>涅槃</a:t>
            </a:r>
            <a:r>
              <a:rPr lang="zh-TW" altLang="en-US" sz="3600" b="1" dirty="0" smtClean="0"/>
              <a:t>（無生）印：無有「</a:t>
            </a:r>
            <a:r>
              <a:rPr lang="zh-TW" altLang="en-US" sz="3600" b="1" dirty="0" smtClean="0">
                <a:solidFill>
                  <a:srgbClr val="C00000"/>
                </a:solidFill>
              </a:rPr>
              <a:t>生性（生的自性） </a:t>
            </a:r>
            <a:r>
              <a:rPr lang="zh-TW" altLang="en-US" sz="3600" b="1" dirty="0" smtClean="0"/>
              <a:t>」</a:t>
            </a:r>
            <a:endParaRPr lang="en-US" altLang="zh-TW" sz="3600" b="1" dirty="0" smtClean="0"/>
          </a:p>
          <a:p>
            <a:pPr>
              <a:spcAft>
                <a:spcPts val="1200"/>
              </a:spcAft>
            </a:pPr>
            <a:r>
              <a:rPr lang="zh-TW" altLang="zh-TW" sz="3600" b="1" dirty="0" smtClean="0"/>
              <a:t>從</a:t>
            </a:r>
            <a:r>
              <a:rPr lang="zh-TW" altLang="zh-TW" sz="3600" b="1" dirty="0" smtClean="0">
                <a:solidFill>
                  <a:srgbClr val="C00000"/>
                </a:solidFill>
              </a:rPr>
              <a:t>事相</a:t>
            </a:r>
            <a:r>
              <a:rPr lang="zh-TW" altLang="zh-TW" sz="3600" b="1" dirty="0" smtClean="0"/>
              <a:t>上說，依「此無故彼無，此滅故彼滅」的消散過程而成立。</a:t>
            </a:r>
            <a:endParaRPr lang="en-US" altLang="zh-TW" sz="3600" b="1" dirty="0" smtClean="0"/>
          </a:p>
          <a:p>
            <a:pPr>
              <a:spcAft>
                <a:spcPts val="600"/>
              </a:spcAft>
            </a:pPr>
            <a:r>
              <a:rPr lang="zh-TW" altLang="zh-TW" sz="3600" b="1" dirty="0" smtClean="0"/>
              <a:t>約</a:t>
            </a:r>
            <a:r>
              <a:rPr lang="zh-TW" altLang="zh-TW" sz="3600" b="1" dirty="0" smtClean="0">
                <a:solidFill>
                  <a:srgbClr val="C00000"/>
                </a:solidFill>
              </a:rPr>
              <a:t>法性</a:t>
            </a:r>
            <a:r>
              <a:rPr lang="zh-TW" altLang="zh-TW" sz="3600" b="1" dirty="0" smtClean="0"/>
              <a:t>說，這即是</a:t>
            </a:r>
            <a:r>
              <a:rPr lang="zh-TW" altLang="zh-TW" sz="3600" b="1" dirty="0" smtClean="0">
                <a:solidFill>
                  <a:srgbClr val="C00000"/>
                </a:solidFill>
              </a:rPr>
              <a:t>諸法本性</a:t>
            </a:r>
            <a:r>
              <a:rPr lang="zh-TW" altLang="zh-TW" sz="3600" b="1" dirty="0" smtClean="0"/>
              <a:t>，本來如此，</a:t>
            </a:r>
            <a:r>
              <a:rPr lang="zh-TW" altLang="zh-TW" sz="3600" b="1" dirty="0" smtClean="0">
                <a:solidFill>
                  <a:srgbClr val="C00000"/>
                </a:solidFill>
              </a:rPr>
              <a:t>一一法本自涅槃</a:t>
            </a:r>
            <a:r>
              <a:rPr lang="zh-TW" altLang="zh-TW" sz="3600" b="1" dirty="0" smtClean="0"/>
              <a:t>。</a:t>
            </a:r>
            <a:endParaRPr lang="en-US" altLang="zh-TW" sz="3600" b="1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3600" b="1" dirty="0" smtClean="0"/>
              <a:t>   </a:t>
            </a:r>
            <a:r>
              <a:rPr lang="zh-TW" altLang="zh-TW" sz="3600" b="1" dirty="0" smtClean="0"/>
              <a:t>涅槃</a:t>
            </a:r>
            <a:r>
              <a:rPr lang="zh-TW" altLang="zh-TW" sz="3600" b="1" dirty="0" smtClean="0">
                <a:solidFill>
                  <a:srgbClr val="C00000"/>
                </a:solidFill>
              </a:rPr>
              <a:t>無生性</a:t>
            </a:r>
            <a:r>
              <a:rPr lang="zh-TW" altLang="zh-TW" sz="3600" b="1" dirty="0" smtClean="0"/>
              <a:t>，所以能實現涅槃寂滅。</a:t>
            </a:r>
            <a:endParaRPr lang="zh-TW" altLang="zh-TW" sz="36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8/8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5400" b="1" dirty="0" smtClean="0"/>
              <a:t>無常性、無我性、無生性，即是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同一空性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r>
              <a:rPr lang="zh-TW" altLang="zh-TW" sz="5400" dirty="0" smtClean="0"/>
              <a:t>會得佛法宗旨，三法印即三解脫門，觸處能直入佛陀的正覺。</a:t>
            </a:r>
            <a:endParaRPr lang="en-US" altLang="zh-TW" sz="5400" dirty="0" smtClean="0"/>
          </a:p>
          <a:p>
            <a:r>
              <a:rPr lang="zh-TW" altLang="zh-TW" sz="5400" dirty="0" smtClean="0"/>
              <a:t>由於</a:t>
            </a:r>
            <a:r>
              <a:rPr lang="zh-TW" altLang="zh-TW" sz="5400" b="1" dirty="0" smtClean="0"/>
              <a:t>三法印即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同一空性的義相</a:t>
            </a:r>
            <a:r>
              <a:rPr lang="zh-TW" altLang="zh-TW" sz="5400" b="1" dirty="0" smtClean="0"/>
              <a:t>，所以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真理並無二致</a:t>
            </a:r>
            <a:r>
              <a:rPr lang="zh-TW" altLang="zh-TW" sz="5400" dirty="0" smtClean="0"/>
              <a:t>。</a:t>
            </a:r>
            <a:endParaRPr lang="en-US" altLang="zh-TW" sz="5400" dirty="0" smtClean="0"/>
          </a:p>
          <a:p>
            <a:r>
              <a:rPr lang="zh-TW" altLang="zh-TW" sz="5400" dirty="0" smtClean="0"/>
              <a:t>否則，執無我，執無常，墮於斷滅中，這那裡可稱為法印呢！ 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zh-TW" altLang="zh-TW" dirty="0" smtClean="0"/>
              <a:t>龍樹的作品很多，可分為</a:t>
            </a:r>
            <a:r>
              <a:rPr lang="zh-TW" altLang="zh-TW" b="1" dirty="0" smtClean="0">
                <a:solidFill>
                  <a:srgbClr val="C00000"/>
                </a:solidFill>
              </a:rPr>
              <a:t>二大類</a:t>
            </a:r>
            <a:r>
              <a:rPr lang="zh-TW" altLang="zh-TW" b="1" dirty="0" smtClean="0"/>
              <a:t>：</a:t>
            </a:r>
            <a:endParaRPr lang="zh-TW" altLang="zh-TW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zh-TW" b="1" dirty="0" smtClean="0"/>
              <a:t>一、</a:t>
            </a:r>
            <a:r>
              <a:rPr lang="zh-TW" altLang="zh-TW" b="1" dirty="0" smtClean="0">
                <a:solidFill>
                  <a:srgbClr val="C00000"/>
                </a:solidFill>
              </a:rPr>
              <a:t>抉擇深理</a:t>
            </a:r>
            <a:r>
              <a:rPr lang="zh-TW" altLang="en-US" b="1" dirty="0" smtClean="0">
                <a:solidFill>
                  <a:srgbClr val="C00000"/>
                </a:solidFill>
              </a:rPr>
              <a:t>：</a:t>
            </a:r>
            <a:r>
              <a:rPr lang="zh-TW" altLang="zh-TW" dirty="0" smtClean="0"/>
              <a:t>如《中論》、《七十空性論》、《六十如理論》、《迴諍論》等。這都是</a:t>
            </a:r>
            <a:r>
              <a:rPr lang="zh-TW" altLang="zh-TW" b="1" dirty="0" smtClean="0">
                <a:solidFill>
                  <a:srgbClr val="C00000"/>
                </a:solidFill>
              </a:rPr>
              <a:t>以論理的觀察方式，開顯諸法的真實相。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zh-TW" b="1" dirty="0" smtClean="0"/>
              <a:t>二、</a:t>
            </a:r>
            <a:r>
              <a:rPr lang="zh-TW" altLang="zh-TW" b="1" dirty="0" smtClean="0">
                <a:solidFill>
                  <a:srgbClr val="C00000"/>
                </a:solidFill>
              </a:rPr>
              <a:t>分別大行</a:t>
            </a:r>
            <a:r>
              <a:rPr lang="zh-TW" altLang="en-US" b="1" dirty="0" smtClean="0">
                <a:solidFill>
                  <a:srgbClr val="C00000"/>
                </a:solidFill>
              </a:rPr>
              <a:t>：</a:t>
            </a:r>
            <a:r>
              <a:rPr lang="zh-TW" altLang="zh-TW" dirty="0" smtClean="0"/>
              <a:t>如《大智度論》、《十住毘婆沙論》。這都是</a:t>
            </a:r>
            <a:r>
              <a:rPr lang="zh-TW" altLang="zh-TW" b="1" dirty="0" smtClean="0">
                <a:solidFill>
                  <a:srgbClr val="C00000"/>
                </a:solidFill>
              </a:rPr>
              <a:t>在一切空的深理上，說明菩薩利他的廣大行。</a:t>
            </a:r>
          </a:p>
          <a:p>
            <a:pPr>
              <a:buNone/>
            </a:pPr>
            <a:r>
              <a:rPr lang="zh-TW" altLang="zh-TW" sz="3600" dirty="0" smtClean="0"/>
              <a:t>◎</a:t>
            </a:r>
            <a:r>
              <a:rPr lang="zh-TW" altLang="zh-TW" sz="3600" b="1" dirty="0" smtClean="0"/>
              <a:t>這兩類論典綜合起來，才成</a:t>
            </a:r>
            <a:r>
              <a:rPr lang="zh-TW" altLang="zh-TW" sz="3600" b="1" dirty="0" smtClean="0">
                <a:solidFill>
                  <a:srgbClr val="C00000"/>
                </a:solidFill>
              </a:rPr>
              <a:t>整個的龍樹學</a:t>
            </a:r>
            <a:r>
              <a:rPr lang="zh-TW" altLang="zh-TW" sz="3600" b="1" dirty="0" smtClean="0"/>
              <a:t>。</a:t>
            </a:r>
            <a:endParaRPr lang="zh-TW" altLang="zh-TW" sz="3600" dirty="0" smtClean="0"/>
          </a:p>
        </p:txBody>
      </p:sp>
      <p:sp>
        <p:nvSpPr>
          <p:cNvPr id="5" name="矩形 4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1/1</a:t>
            </a:r>
            <a:endParaRPr lang="zh-TW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1/3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62500" lnSpcReduction="2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zh-TW" altLang="zh-TW" sz="5400" b="1" dirty="0" smtClean="0"/>
              <a:t>聲聞</a:t>
            </a:r>
            <a:endParaRPr lang="en-US" altLang="zh-TW" sz="5400" b="1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佛對他們說</a:t>
            </a:r>
            <a:r>
              <a:rPr lang="zh-TW" altLang="zh-TW" sz="5400" b="1" dirty="0" smtClean="0"/>
              <a:t>緣起</a:t>
            </a:r>
            <a:r>
              <a:rPr lang="zh-TW" altLang="zh-TW" sz="5400" dirty="0" smtClean="0"/>
              <a:t>，</a:t>
            </a:r>
            <a:endParaRPr lang="en-US" altLang="zh-TW" sz="5400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400" dirty="0" smtClean="0"/>
              <a:t>    </a:t>
            </a:r>
            <a:r>
              <a:rPr lang="zh-TW" altLang="zh-TW" sz="5400" dirty="0" smtClean="0"/>
              <a:t>他們</a:t>
            </a:r>
            <a:r>
              <a:rPr lang="zh-TW" altLang="zh-TW" sz="5400" b="1" dirty="0" smtClean="0"/>
              <a:t>急求自證</a:t>
            </a:r>
            <a:r>
              <a:rPr lang="zh-TW" altLang="zh-TW" sz="5400" dirty="0" smtClean="0"/>
              <a:t>，從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緣起因果</a:t>
            </a:r>
            <a:r>
              <a:rPr lang="zh-TW" altLang="zh-TW" sz="5400" dirty="0" smtClean="0"/>
              <a:t>的正觀中，通達無我我所，離卻繫縛生死的煩惱，獲得解脫。</a:t>
            </a:r>
            <a:endParaRPr lang="en-US" altLang="zh-TW" sz="5400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他們大都</a:t>
            </a:r>
            <a:r>
              <a:rPr lang="zh-TW" altLang="zh-TW" sz="5400" b="1" dirty="0" smtClean="0"/>
              <a:t>不在緣起中深見一切法的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本性空寂</a:t>
            </a:r>
            <a:r>
              <a:rPr lang="zh-TW" altLang="zh-TW" sz="5400" b="1" dirty="0" smtClean="0"/>
              <a:t>，</a:t>
            </a:r>
            <a:endParaRPr lang="en-US" altLang="zh-TW" sz="5400" b="1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400" b="1" dirty="0" smtClean="0"/>
              <a:t>    </a:t>
            </a:r>
            <a:r>
              <a:rPr lang="zh-TW" altLang="zh-TW" sz="5400" b="1" dirty="0" smtClean="0"/>
              <a:t>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從緣起無常，無常故苦，苦故無我我所的觀慧中，證我空性</a:t>
            </a:r>
            <a:r>
              <a:rPr lang="zh-TW" altLang="zh-TW" sz="5400" b="1" dirty="0" smtClean="0"/>
              <a:t>，</a:t>
            </a:r>
            <a:r>
              <a:rPr lang="zh-TW" altLang="zh-TW" sz="5400" dirty="0" smtClean="0"/>
              <a:t>而自覺到「我生已盡，梵行已立，所作已辦，不受後有」。</a:t>
            </a:r>
          </a:p>
          <a:p>
            <a:r>
              <a:rPr lang="zh-TW" altLang="zh-TW" sz="5400" dirty="0" smtClean="0"/>
              <a:t>他們從</a:t>
            </a:r>
            <a:r>
              <a:rPr lang="zh-TW" altLang="zh-TW" sz="5400" b="1" dirty="0" smtClean="0"/>
              <a:t>緣起的無常，離人我見，雖證入空性，見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緣起不起的寂滅</a:t>
            </a:r>
            <a:r>
              <a:rPr lang="zh-TW" altLang="zh-TW" sz="5400" b="1" dirty="0" smtClean="0"/>
              <a:t>，</a:t>
            </a:r>
            <a:endParaRPr lang="en-US" altLang="zh-TW" sz="3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zh-TW" sz="3800" b="1" dirty="0" smtClean="0">
                <a:solidFill>
                  <a:srgbClr val="C00000"/>
                </a:solidFill>
              </a:rPr>
              <a:t>     </a:t>
            </a:r>
            <a:r>
              <a:rPr lang="zh-TW" altLang="zh-TW" sz="5400" b="1" dirty="0" smtClean="0"/>
              <a:t>然不能深見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緣起法無性</a:t>
            </a:r>
            <a:r>
              <a:rPr lang="zh-TW" altLang="zh-TW" sz="5400" b="1" dirty="0" smtClean="0"/>
              <a:t>，</a:t>
            </a:r>
            <a:r>
              <a:rPr lang="zh-TW" altLang="zh-TW" sz="5400" dirty="0" smtClean="0"/>
              <a:t>所以</a:t>
            </a:r>
            <a:r>
              <a:rPr lang="zh-TW" altLang="zh-TW" sz="5400" b="1" dirty="0" smtClean="0"/>
              <a:t>還不能算是圓滿見緣起正法。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2/3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62500" lnSpcReduction="2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zh-TW" altLang="zh-TW" sz="5400" b="1" dirty="0" smtClean="0"/>
              <a:t>菩薩</a:t>
            </a:r>
            <a:endParaRPr lang="en-US" altLang="zh-TW" sz="5400" b="1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知</a:t>
            </a:r>
            <a:r>
              <a:rPr lang="zh-TW" altLang="zh-TW" sz="5400" b="1" dirty="0" smtClean="0"/>
              <a:t>緣起法的本性空</a:t>
            </a:r>
            <a:r>
              <a:rPr lang="zh-TW" altLang="zh-TW" sz="5400" dirty="0" smtClean="0"/>
              <a:t>，</a:t>
            </a:r>
            <a:endParaRPr lang="en-US" altLang="zh-TW" sz="5400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400" dirty="0" smtClean="0"/>
              <a:t>   </a:t>
            </a:r>
            <a:r>
              <a:rPr lang="zh-TW" altLang="zh-TW" sz="5400" b="1" dirty="0" smtClean="0"/>
              <a:t>於空性中，不破壞緣起</a:t>
            </a:r>
            <a:r>
              <a:rPr lang="zh-TW" altLang="zh-TW" sz="5400" dirty="0" smtClean="0"/>
              <a:t>，能見緣起如幻，能洞達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緣起性空的無礙</a:t>
            </a:r>
            <a:r>
              <a:rPr lang="zh-TW" altLang="zh-TW" sz="5400" dirty="0" smtClean="0"/>
              <a:t>。</a:t>
            </a:r>
            <a:endParaRPr lang="en-US" altLang="zh-TW" sz="5400" dirty="0" smtClean="0"/>
          </a:p>
          <a:p>
            <a:pPr>
              <a:spcAft>
                <a:spcPts val="1800"/>
              </a:spcAft>
            </a:pPr>
            <a:r>
              <a:rPr lang="zh-TW" altLang="zh-TW" sz="5400" dirty="0" smtClean="0"/>
              <a:t>《般若經》說：「菩薩坐道場時，觀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十二因緣不生不滅，如虛空相不可盡</a:t>
            </a:r>
            <a:r>
              <a:rPr lang="zh-TW" altLang="zh-TW" sz="5400" dirty="0" smtClean="0"/>
              <a:t>，是為菩薩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不共中道妙觀</a:t>
            </a:r>
            <a:r>
              <a:rPr lang="zh-TW" altLang="zh-TW" sz="5400" dirty="0" smtClean="0"/>
              <a:t>」。</a:t>
            </a:r>
            <a:endParaRPr lang="en-US" altLang="zh-TW" sz="5400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菩薩以此</a:t>
            </a:r>
            <a:r>
              <a:rPr lang="zh-TW" altLang="zh-TW" sz="5400" b="1" dirty="0" smtClean="0"/>
              <a:t>不共一般聲聞的中道妙觀，</a:t>
            </a:r>
            <a:endParaRPr lang="en-US" altLang="zh-TW" sz="5400" b="1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/>
              <a:t>勘破</a:t>
            </a:r>
            <a:r>
              <a:rPr lang="zh-TW" altLang="en-US" sz="5400" b="1" dirty="0" smtClean="0"/>
              <a:t>「</a:t>
            </a:r>
            <a:r>
              <a:rPr lang="zh-TW" altLang="zh-TW" sz="5400" b="1" dirty="0" smtClean="0"/>
              <a:t>非性空的實有，非緣有的邪空</a:t>
            </a:r>
            <a:r>
              <a:rPr lang="zh-TW" altLang="en-US" sz="5400" b="1" dirty="0" smtClean="0"/>
              <a:t>」</a:t>
            </a:r>
            <a:r>
              <a:rPr lang="zh-TW" altLang="zh-TW" sz="5400" b="1" dirty="0" smtClean="0"/>
              <a:t>，不落斷常，</a:t>
            </a:r>
            <a:endParaRPr lang="en-US" altLang="zh-TW" sz="5400" b="1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/>
              <a:t>通達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緣起的實相。</a:t>
            </a:r>
            <a:endParaRPr lang="zh-TW" altLang="zh-TW" sz="5400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3/3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zh-TW" altLang="zh-TW" sz="5400" b="1" dirty="0" smtClean="0"/>
              <a:t>聲聞</a:t>
            </a:r>
            <a:r>
              <a:rPr lang="zh-TW" altLang="zh-TW" sz="5400" dirty="0" smtClean="0"/>
              <a:t>簡要的直從</a:t>
            </a:r>
            <a:r>
              <a:rPr lang="zh-TW" altLang="zh-TW" sz="5400" b="1" dirty="0" smtClean="0"/>
              <a:t>緣起的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妄相</a:t>
            </a:r>
            <a:r>
              <a:rPr lang="zh-TW" altLang="zh-TW" sz="5400" dirty="0" smtClean="0"/>
              <a:t>上出發，所以體認到的較單純，狹小，像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毛孔空</a:t>
            </a:r>
            <a:r>
              <a:rPr lang="zh-TW" altLang="zh-TW" sz="5400" dirty="0" smtClean="0"/>
              <a:t>。</a:t>
            </a:r>
            <a:endParaRPr lang="en-US" altLang="zh-TW" sz="5400" dirty="0" smtClean="0"/>
          </a:p>
          <a:p>
            <a:pPr>
              <a:spcAft>
                <a:spcPts val="1200"/>
              </a:spcAft>
            </a:pPr>
            <a:r>
              <a:rPr lang="zh-TW" altLang="zh-TW" sz="5400" b="1" dirty="0" smtClean="0"/>
              <a:t>菩薩</a:t>
            </a:r>
            <a:r>
              <a:rPr lang="zh-TW" altLang="zh-TW" sz="5400" dirty="0" smtClean="0"/>
              <a:t>深刻的從</a:t>
            </a:r>
            <a:r>
              <a:rPr lang="zh-TW" altLang="zh-TW" sz="5400" b="1" dirty="0" smtClean="0"/>
              <a:t>緣起的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本性</a:t>
            </a:r>
            <a:r>
              <a:rPr lang="zh-TW" altLang="zh-TW" sz="5400" dirty="0" smtClean="0"/>
              <a:t>上出發，所以體認到的比較深刻，廣大，像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太虛空</a:t>
            </a:r>
            <a:r>
              <a:rPr lang="zh-TW" altLang="zh-TW" sz="5400" dirty="0" smtClean="0"/>
              <a:t>。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0000" lnSpcReduction="20000"/>
          </a:bodyPr>
          <a:lstStyle/>
          <a:p>
            <a:pPr algn="ctr">
              <a:spcAft>
                <a:spcPts val="1800"/>
              </a:spcAft>
              <a:buNone/>
            </a:pPr>
            <a:r>
              <a:rPr lang="zh-TW" altLang="en-US" sz="6200" b="1" dirty="0" smtClean="0"/>
              <a:t>緣起三相與自性三相</a:t>
            </a:r>
            <a:endParaRPr lang="en-US" altLang="zh-TW" sz="6200" b="1" dirty="0" smtClean="0"/>
          </a:p>
          <a:p>
            <a:pPr>
              <a:spcAft>
                <a:spcPts val="600"/>
              </a:spcAft>
            </a:pPr>
            <a:r>
              <a:rPr lang="zh-TW" altLang="zh-TW" sz="5400" b="1" dirty="0" smtClean="0"/>
              <a:t>自性的定義，是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自有、常有、獨有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/>
              <a:t>    </a:t>
            </a:r>
            <a:r>
              <a:rPr lang="zh-TW" altLang="zh-TW" sz="5400" dirty="0" smtClean="0"/>
              <a:t>我們的一切認識中，無不有此自性見。</a:t>
            </a:r>
            <a:endParaRPr lang="en-US" altLang="zh-TW" sz="5400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存在者是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自有</a:t>
            </a:r>
            <a:r>
              <a:rPr lang="zh-TW" altLang="zh-TW" sz="5400" dirty="0" smtClean="0"/>
              <a:t>的；此存在者表現於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時空</a:t>
            </a:r>
            <a:r>
              <a:rPr lang="zh-TW" altLang="zh-TW" sz="5400" dirty="0" smtClean="0"/>
              <a:t>的關係中，是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常有、獨有</a:t>
            </a:r>
            <a:r>
              <a:rPr lang="zh-TW" altLang="zh-TW" sz="5400" dirty="0" smtClean="0"/>
              <a:t>的。</a:t>
            </a:r>
            <a:endParaRPr lang="en-US" altLang="zh-TW" sz="5400" dirty="0" smtClean="0"/>
          </a:p>
          <a:p>
            <a:pPr>
              <a:spcAft>
                <a:spcPts val="1200"/>
              </a:spcAft>
            </a:pPr>
            <a:r>
              <a:rPr lang="zh-TW" altLang="zh-TW" sz="5400" b="1" dirty="0" smtClean="0"/>
              <a:t>凡是緣起的存在者，不離這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存在、時間、空間</a:t>
            </a:r>
            <a:r>
              <a:rPr lang="zh-TW" altLang="zh-TW" sz="5400" b="1" dirty="0" smtClean="0"/>
              <a:t>的性質；顛倒的自性見，也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必然在這三點上起執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所以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佛說緣起，摧邪顯正，一了百了</a:t>
            </a:r>
            <a:r>
              <a:rPr lang="zh-TW" altLang="zh-TW" sz="5400" dirty="0" smtClean="0"/>
              <a:t>。</a:t>
            </a:r>
            <a:endParaRPr lang="en-US" altLang="zh-TW" sz="5400" dirty="0" smtClean="0"/>
          </a:p>
          <a:p>
            <a:pPr>
              <a:spcAft>
                <a:spcPts val="1200"/>
              </a:spcAft>
            </a:pPr>
            <a:endParaRPr lang="zh-TW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2/5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800"/>
              </a:spcAft>
            </a:pPr>
            <a:r>
              <a:rPr lang="zh-TW" altLang="zh-TW" sz="5400" b="1" dirty="0" smtClean="0"/>
              <a:t>月稱《顯句論》，不以本頌的自性三相為了義，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專重『自有』一義；離卻時空談存在，真是所破太狹了！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r>
              <a:rPr lang="zh-TW" altLang="zh-TW" sz="5400" b="1" dirty="0" smtClean="0">
                <a:solidFill>
                  <a:srgbClr val="C00000"/>
                </a:solidFill>
              </a:rPr>
              <a:t>在有情生命和合相續中，去體察一一法的當體；在彼此相互的關係中，前後相續的連絡中，顯露一一法的本性</a:t>
            </a:r>
            <a:r>
              <a:rPr lang="zh-TW" altLang="zh-TW" sz="5400" dirty="0" smtClean="0">
                <a:solidFill>
                  <a:srgbClr val="C00000"/>
                </a:solidFill>
              </a:rPr>
              <a:t>，</a:t>
            </a:r>
            <a:r>
              <a:rPr lang="zh-TW" altLang="zh-TW" sz="5400" dirty="0" smtClean="0"/>
              <a:t>這是一種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直覺的透視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>
                <a:solidFill>
                  <a:srgbClr val="C00000"/>
                </a:solidFill>
              </a:rPr>
              <a:t>  </a:t>
            </a:r>
            <a:r>
              <a:rPr lang="zh-TW" altLang="zh-TW" sz="5400" dirty="0" smtClean="0"/>
              <a:t>（直觀有兩種：一、現觀的經驗，一、思擇的體察。這是後一種）。</a:t>
            </a:r>
            <a:endParaRPr lang="en-US" altLang="zh-TW" sz="5400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所得的，不再是它的表象，而是深入它的本性；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直顯一切法如幻皆空的，就是用的這類方法。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r>
              <a:rPr lang="zh-TW" altLang="zh-TW" sz="5400" b="1" dirty="0" smtClean="0">
                <a:solidFill>
                  <a:srgbClr val="C00000"/>
                </a:solidFill>
              </a:rPr>
              <a:t>但這需要建立於前二者的基礎上，即依於同時的彼此析合，前後的起滅斷續</a:t>
            </a:r>
            <a:r>
              <a:rPr lang="zh-TW" altLang="zh-TW" sz="5400" b="1" dirty="0" smtClean="0"/>
              <a:t>，</a:t>
            </a:r>
            <a:endParaRPr lang="en-US" altLang="zh-TW" sz="5400" b="1" dirty="0" smtClean="0"/>
          </a:p>
          <a:p>
            <a:pPr>
              <a:buNone/>
            </a:pPr>
            <a:r>
              <a:rPr lang="en-US" altLang="zh-TW" sz="5400" b="1" dirty="0" smtClean="0"/>
              <a:t>    </a:t>
            </a:r>
            <a:r>
              <a:rPr lang="zh-TW" altLang="zh-TW" sz="5400" b="1" dirty="0" smtClean="0"/>
              <a:t>否則，不過是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孤立而靜止的神我見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endParaRPr lang="zh-TW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3/5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zh-TW" altLang="en-US" sz="5400" dirty="0" smtClean="0"/>
              <a:t>這存在與非存在，常與變，統一與對立，是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緣起的三相</a:t>
            </a:r>
            <a:r>
              <a:rPr lang="zh-TW" altLang="en-US" sz="5400" dirty="0" smtClean="0"/>
              <a:t>；</a:t>
            </a:r>
            <a:endParaRPr lang="en-US" altLang="zh-TW" sz="5400" dirty="0" smtClean="0"/>
          </a:p>
          <a:p>
            <a:pPr>
              <a:spcAft>
                <a:spcPts val="2400"/>
              </a:spcAft>
              <a:buNone/>
            </a:pPr>
            <a:r>
              <a:rPr lang="zh-TW" altLang="en-US" sz="5400" dirty="0" smtClean="0"/>
              <a:t>   而在自性見者，也就是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自性的三態</a:t>
            </a:r>
            <a:r>
              <a:rPr lang="zh-TW" altLang="en-US" sz="5400" dirty="0" smtClean="0"/>
              <a:t>。</a:t>
            </a:r>
            <a:endParaRPr lang="en-US" altLang="zh-TW" sz="5400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離卻實在的自性見，這才了解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如幻的緣起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常斷一異的自性不可得，而無自性的、幻化的一異常斷，卻都可成立。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endParaRPr lang="zh-TW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4/5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2400"/>
              </a:spcAft>
              <a:buNone/>
            </a:pPr>
            <a:r>
              <a:rPr lang="zh-TW" altLang="en-US" sz="5400" b="1" dirty="0" smtClean="0">
                <a:solidFill>
                  <a:srgbClr val="C00000"/>
                </a:solidFill>
              </a:rPr>
              <a:t>同一自性見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於一切法上執有自性是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法我見</a:t>
            </a:r>
            <a:r>
              <a:rPr lang="zh-TW" altLang="zh-TW" sz="5400" dirty="0" smtClean="0"/>
              <a:t>，</a:t>
            </a:r>
            <a:endParaRPr lang="en-US" altLang="zh-TW" sz="5400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於有情上執有自性是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補特伽羅我見</a:t>
            </a:r>
            <a:r>
              <a:rPr lang="zh-TW" altLang="zh-TW" sz="5400" dirty="0" smtClean="0"/>
              <a:t>，</a:t>
            </a:r>
            <a:endParaRPr lang="en-US" altLang="zh-TW" sz="5400" dirty="0" smtClean="0"/>
          </a:p>
          <a:p>
            <a:pPr>
              <a:spcAft>
                <a:spcPts val="2400"/>
              </a:spcAft>
            </a:pPr>
            <a:r>
              <a:rPr lang="zh-TW" altLang="zh-TW" sz="5400" dirty="0" smtClean="0"/>
              <a:t>於自身中執有自性實我──</a:t>
            </a:r>
            <a:r>
              <a:rPr lang="zh-TW" altLang="zh-TW" sz="5400" b="1" dirty="0" smtClean="0"/>
              <a:t>主宰性</a:t>
            </a:r>
            <a:r>
              <a:rPr lang="zh-TW" altLang="zh-TW" sz="5400" dirty="0" smtClean="0"/>
              <a:t>的為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薩迦耶見</a:t>
            </a:r>
            <a:r>
              <a:rPr lang="zh-TW" altLang="zh-TW" sz="5400" dirty="0" smtClean="0"/>
              <a:t>。</a:t>
            </a:r>
            <a:endParaRPr lang="en-US" altLang="zh-TW" sz="5400" dirty="0" smtClean="0"/>
          </a:p>
          <a:p>
            <a:pPr>
              <a:spcAft>
                <a:spcPts val="1200"/>
              </a:spcAft>
            </a:pPr>
            <a:r>
              <a:rPr lang="zh-TW" altLang="zh-TW" sz="5400" b="1" dirty="0" smtClean="0">
                <a:solidFill>
                  <a:srgbClr val="C00000"/>
                </a:solidFill>
              </a:rPr>
              <a:t>三者是有相關性的，根本錯誤在執有自性。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r>
              <a:rPr lang="zh-TW" altLang="en-US" sz="5400" b="1" dirty="0" smtClean="0"/>
              <a:t>故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三乘共空（涅槃）</a:t>
            </a:r>
            <a:endParaRPr lang="zh-TW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5/5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  <a:buNone/>
            </a:pPr>
            <a:r>
              <a:rPr lang="zh-TW" altLang="en-US" sz="5400" b="1" dirty="0" smtClean="0"/>
              <a:t>聲聞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近取諸身</a:t>
            </a:r>
            <a:r>
              <a:rPr lang="zh-TW" altLang="en-US" sz="5400" b="1" dirty="0" smtClean="0"/>
              <a:t>，大乘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廣觀一切法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r>
              <a:rPr lang="zh-TW" altLang="zh-TW" sz="5400" b="1" dirty="0" smtClean="0"/>
              <a:t>大乘、小乘的正觀實相，確乎都要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從我空下手</a:t>
            </a:r>
            <a:r>
              <a:rPr lang="zh-TW" altLang="zh-TW" sz="5400" b="1" dirty="0" smtClean="0"/>
              <a:t>的</a:t>
            </a:r>
            <a:r>
              <a:rPr lang="zh-TW" altLang="zh-TW" sz="5400" dirty="0" smtClean="0"/>
              <a:t>；</a:t>
            </a:r>
            <a:endParaRPr lang="en-US" altLang="zh-TW" sz="5400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/>
              <a:t>  </a:t>
            </a:r>
            <a:r>
              <a:rPr lang="zh-TW" altLang="zh-TW" sz="5400" b="1" dirty="0" smtClean="0"/>
              <a:t>通達了我空，即能通達我所法空。有我見必有我所見，得我空也可得法空。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r>
              <a:rPr lang="zh-TW" altLang="zh-TW" sz="5400" b="1" dirty="0" smtClean="0"/>
              <a:t>所以釋尊的本教，一致的直從我空入手。</a:t>
            </a:r>
            <a:endParaRPr lang="zh-TW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1/7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92500" lnSpcReduction="20000"/>
          </a:bodyPr>
          <a:lstStyle/>
          <a:p>
            <a:pPr algn="ctr">
              <a:spcAft>
                <a:spcPts val="1800"/>
              </a:spcAft>
              <a:buNone/>
            </a:pPr>
            <a:r>
              <a:rPr lang="zh-TW" altLang="en-US" sz="5200" b="1" dirty="0" smtClean="0"/>
              <a:t>二、</a:t>
            </a:r>
            <a:r>
              <a:rPr lang="zh-TW" altLang="zh-TW" sz="5200" b="1" dirty="0" smtClean="0"/>
              <a:t>遮顯</a:t>
            </a:r>
            <a:endParaRPr lang="en-US" altLang="zh-TW" sz="5200" b="1" dirty="0" smtClean="0"/>
          </a:p>
          <a:p>
            <a:pPr>
              <a:spcAft>
                <a:spcPts val="600"/>
              </a:spcAft>
            </a:pPr>
            <a:r>
              <a:rPr lang="zh-TW" altLang="zh-TW" sz="5100" dirty="0" smtClean="0"/>
              <a:t>龍樹學的特色，是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世俗諦中唯假名，勝義諦中畢竟空</a:t>
            </a:r>
            <a:r>
              <a:rPr lang="zh-TW" altLang="zh-TW" sz="5100" dirty="0" smtClean="0"/>
              <a:t>，</a:t>
            </a:r>
            <a:endParaRPr lang="en-US" altLang="zh-TW" sz="5100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100" dirty="0" smtClean="0"/>
              <a:t>   </a:t>
            </a:r>
            <a:r>
              <a:rPr lang="zh-TW" altLang="zh-TW" sz="5100" dirty="0" smtClean="0"/>
              <a:t>這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性空唯名論</a:t>
            </a:r>
            <a:r>
              <a:rPr lang="zh-TW" altLang="zh-TW" sz="5100" dirty="0" smtClean="0"/>
              <a:t>，是</a:t>
            </a:r>
            <a:r>
              <a:rPr lang="zh-TW" altLang="zh-TW" sz="5100" b="1" dirty="0" smtClean="0"/>
              <a:t>大乘佛法的根本思想</a:t>
            </a:r>
            <a:r>
              <a:rPr lang="zh-TW" altLang="zh-TW" sz="5100" dirty="0" smtClean="0"/>
              <a:t>，也是</a:t>
            </a:r>
            <a:r>
              <a:rPr lang="zh-TW" altLang="zh-TW" sz="5100" b="1" dirty="0" smtClean="0"/>
              <a:t>《阿含經》中的根本大義</a:t>
            </a:r>
            <a:r>
              <a:rPr lang="zh-TW" altLang="zh-TW" sz="5100" dirty="0" smtClean="0"/>
              <a:t>。</a:t>
            </a:r>
            <a:endParaRPr lang="en-US" altLang="zh-TW" sz="5100" dirty="0" smtClean="0"/>
          </a:p>
          <a:p>
            <a:pPr>
              <a:spcAft>
                <a:spcPts val="600"/>
              </a:spcAft>
            </a:pPr>
            <a:r>
              <a:rPr lang="zh-TW" altLang="zh-TW" sz="5100" dirty="0" smtClean="0"/>
              <a:t>凡是初期的大乘經，都異口同音的，認為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勝義皆空</a:t>
            </a:r>
            <a:r>
              <a:rPr lang="zh-TW" altLang="zh-TW" sz="5100" b="1" dirty="0" smtClean="0"/>
              <a:t>是徹底的了義</a:t>
            </a:r>
            <a:r>
              <a:rPr lang="zh-TW" altLang="zh-TW" sz="5100" dirty="0" smtClean="0"/>
              <a:t>之談。</a:t>
            </a:r>
            <a:endParaRPr lang="en-US" altLang="zh-TW" sz="51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2/7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zh-TW" altLang="zh-TW" sz="5100" b="1" dirty="0" smtClean="0"/>
              <a:t>後期的大乘學，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雖承認大乘經的一切空是佛說，但不以一切空為了義的徹底的，給他作一個別解</a:t>
            </a:r>
            <a:r>
              <a:rPr lang="zh-TW" altLang="zh-TW" sz="5100" b="1" dirty="0" smtClean="0"/>
              <a:t>。</a:t>
            </a:r>
            <a:endParaRPr lang="en-US" altLang="zh-TW" sz="5100" b="1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100" b="1" dirty="0" smtClean="0"/>
              <a:t>  </a:t>
            </a:r>
            <a:r>
              <a:rPr lang="zh-TW" altLang="zh-TW" sz="5100" dirty="0" smtClean="0"/>
              <a:t>大乘佛法，這才開始走上妙有不空去。</a:t>
            </a:r>
            <a:endParaRPr lang="en-US" altLang="zh-TW" sz="5100" dirty="0" smtClean="0"/>
          </a:p>
          <a:p>
            <a:pPr>
              <a:spcAft>
                <a:spcPts val="600"/>
              </a:spcAft>
            </a:pPr>
            <a:r>
              <a:rPr lang="zh-TW" altLang="zh-TW" sz="5100" b="1" dirty="0" smtClean="0"/>
              <a:t>這又分為兩派：一是偏重在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真常寂滅</a:t>
            </a:r>
            <a:r>
              <a:rPr lang="zh-TW" altLang="zh-TW" sz="5100" b="1" dirty="0" smtClean="0"/>
              <a:t>的，一是偏重在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無常生滅</a:t>
            </a:r>
            <a:r>
              <a:rPr lang="zh-TW" altLang="zh-TW" sz="5100" b="1" dirty="0" smtClean="0"/>
              <a:t>的。</a:t>
            </a: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0000" lnSpcReduction="20000"/>
          </a:bodyPr>
          <a:lstStyle/>
          <a:p>
            <a:pPr algn="ctr">
              <a:spcAft>
                <a:spcPts val="1200"/>
              </a:spcAft>
              <a:buNone/>
            </a:pPr>
            <a:r>
              <a:rPr lang="zh-TW" altLang="en-US" sz="5400" b="1" dirty="0" smtClean="0"/>
              <a:t>緣起的定義、定律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緣起的定義，是「此有故彼有，此生故彼生」。簡單的，可解說為</a:t>
            </a:r>
            <a:r>
              <a:rPr lang="zh-TW" altLang="zh-TW" sz="5400" b="1" dirty="0" smtClean="0"/>
              <a:t>「緣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此故彼</a:t>
            </a:r>
            <a:r>
              <a:rPr lang="zh-TW" altLang="zh-TW" sz="5400" b="1" dirty="0" smtClean="0"/>
              <a:t>起」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r>
              <a:rPr lang="zh-TW" altLang="zh-TW" sz="5400" b="1" dirty="0" smtClean="0"/>
              <a:t>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此故彼</a:t>
            </a:r>
            <a:r>
              <a:rPr lang="zh-TW" altLang="zh-TW" sz="5400" b="1" dirty="0" smtClean="0"/>
              <a:t>」</a:t>
            </a:r>
            <a:r>
              <a:rPr lang="zh-TW" altLang="zh-TW" sz="5400" dirty="0" smtClean="0"/>
              <a:t>的關係，即成為因果系。</a:t>
            </a:r>
            <a:endParaRPr lang="en-US" altLang="zh-TW" sz="5400" dirty="0" smtClean="0"/>
          </a:p>
          <a:p>
            <a:pPr>
              <a:spcAft>
                <a:spcPts val="1200"/>
              </a:spcAft>
            </a:pPr>
            <a:r>
              <a:rPr lang="zh-TW" altLang="zh-TW" sz="5400" b="1" dirty="0" smtClean="0"/>
              <a:t>在這「此故彼」的定義中，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沒有一些絕對的東西，一切要在相對的關係下才能存在，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r>
              <a:rPr lang="zh-TW" altLang="zh-TW" sz="5400" dirty="0" smtClean="0"/>
              <a:t>還滅門：「此無故彼無，此滅故彼滅」。</a:t>
            </a:r>
            <a:r>
              <a:rPr lang="zh-TW" altLang="zh-TW" sz="5400" b="1" dirty="0" smtClean="0"/>
              <a:t>這還滅的原理，還是緣起的，即「無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此故彼</a:t>
            </a:r>
            <a:r>
              <a:rPr lang="zh-TW" altLang="zh-TW" sz="5400" b="1" dirty="0" smtClean="0"/>
              <a:t>不起」。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3/7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62500" lnSpcReduction="2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zh-TW" altLang="en-US" sz="7000" b="1" dirty="0" smtClean="0"/>
              <a:t>虛妄唯識論</a:t>
            </a:r>
            <a:endParaRPr lang="en-US" altLang="zh-TW" sz="7000" b="1" dirty="0" smtClean="0"/>
          </a:p>
          <a:p>
            <a:pPr>
              <a:spcAft>
                <a:spcPts val="1200"/>
              </a:spcAft>
            </a:pPr>
            <a:r>
              <a:rPr lang="zh-TW" altLang="zh-TW" sz="7000" dirty="0" smtClean="0"/>
              <a:t>從</a:t>
            </a:r>
            <a:r>
              <a:rPr lang="zh-TW" altLang="zh-TW" sz="7000" b="1" dirty="0" smtClean="0">
                <a:solidFill>
                  <a:srgbClr val="C00000"/>
                </a:solidFill>
              </a:rPr>
              <a:t>世俗諦</a:t>
            </a:r>
            <a:r>
              <a:rPr lang="zh-TW" altLang="zh-TW" sz="7000" dirty="0" smtClean="0"/>
              <a:t>中去探究，以為</a:t>
            </a:r>
            <a:r>
              <a:rPr lang="zh-TW" altLang="zh-TW" sz="7000" b="1" dirty="0" smtClean="0">
                <a:solidFill>
                  <a:srgbClr val="C00000"/>
                </a:solidFill>
              </a:rPr>
              <a:t>一切唯假名是不徹底的</a:t>
            </a:r>
            <a:r>
              <a:rPr lang="zh-TW" altLang="zh-TW" sz="7000" dirty="0" smtClean="0"/>
              <a:t>，不能說世俗法都是假名。</a:t>
            </a:r>
            <a:endParaRPr lang="en-US" altLang="zh-TW" sz="7000" dirty="0" smtClean="0"/>
          </a:p>
          <a:p>
            <a:pPr>
              <a:spcAft>
                <a:spcPts val="1200"/>
              </a:spcAft>
            </a:pPr>
            <a:r>
              <a:rPr lang="zh-TW" altLang="zh-TW" sz="7000" b="1" dirty="0" smtClean="0">
                <a:solidFill>
                  <a:srgbClr val="C00000"/>
                </a:solidFill>
              </a:rPr>
              <a:t>「依實立假」</a:t>
            </a:r>
            <a:r>
              <a:rPr lang="zh-TW" altLang="zh-TW" sz="7000" b="1" dirty="0" smtClean="0"/>
              <a:t>，要有實在的，才能建立假法。</a:t>
            </a:r>
            <a:endParaRPr lang="en-US" altLang="zh-TW" sz="7000" b="1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7000" dirty="0" smtClean="0"/>
              <a:t>   </a:t>
            </a:r>
            <a:r>
              <a:rPr lang="zh-TW" altLang="zh-TW" sz="7000" dirty="0" smtClean="0"/>
              <a:t>譬如我是假的，而五蘊等是實在的，依實在的五蘊等，才有這假我。所以說，</a:t>
            </a:r>
            <a:r>
              <a:rPr lang="zh-TW" altLang="zh-TW" sz="7000" b="1" dirty="0" smtClean="0"/>
              <a:t>若假名所依的實在事都沒有，那假名也就無從建立了。</a:t>
            </a:r>
            <a:endParaRPr lang="en-US" altLang="zh-TW" sz="7000" b="1" dirty="0" smtClean="0"/>
          </a:p>
          <a:p>
            <a:pPr>
              <a:spcAft>
                <a:spcPts val="600"/>
              </a:spcAft>
            </a:pPr>
            <a:endParaRPr lang="zh-TW" altLang="zh-TW" sz="7000" dirty="0" smtClean="0"/>
          </a:p>
          <a:p>
            <a:pPr>
              <a:spcAft>
                <a:spcPts val="1800"/>
              </a:spcAft>
            </a:pPr>
            <a:endParaRPr lang="zh-TW" altLang="zh-TW" sz="5400" dirty="0" smtClean="0"/>
          </a:p>
          <a:p>
            <a:pPr>
              <a:spcAft>
                <a:spcPts val="18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4/7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600"/>
              </a:spcAft>
            </a:pPr>
            <a:r>
              <a:rPr lang="zh-TW" altLang="zh-TW" sz="7600" b="1" dirty="0" smtClean="0"/>
              <a:t>世俗</a:t>
            </a:r>
            <a:r>
              <a:rPr lang="zh-TW" altLang="zh-TW" sz="7600" dirty="0" smtClean="0"/>
              <a:t>可分為二類：</a:t>
            </a:r>
            <a:r>
              <a:rPr lang="zh-TW" altLang="zh-TW" sz="7600" b="1" dirty="0" smtClean="0"/>
              <a:t>一、是假名的，</a:t>
            </a:r>
            <a:r>
              <a:rPr lang="zh-TW" altLang="zh-TW" sz="7600" dirty="0" smtClean="0"/>
              <a:t>就是假名安立的遍計執性。</a:t>
            </a:r>
            <a:r>
              <a:rPr lang="zh-TW" altLang="zh-TW" sz="7600" b="1" dirty="0" smtClean="0"/>
              <a:t>二、是真實的，</a:t>
            </a:r>
            <a:r>
              <a:rPr lang="zh-TW" altLang="zh-TW" sz="7600" dirty="0" smtClean="0"/>
              <a:t>就是自相安立的依他起性。</a:t>
            </a:r>
            <a:endParaRPr lang="en-US" altLang="zh-TW" sz="7600" dirty="0" smtClean="0"/>
          </a:p>
          <a:p>
            <a:pPr>
              <a:spcAft>
                <a:spcPts val="600"/>
              </a:spcAft>
            </a:pPr>
            <a:r>
              <a:rPr lang="zh-TW" altLang="zh-TW" sz="7600" dirty="0" smtClean="0"/>
              <a:t>假名的遍計執性，是外境，是無；真實的依他起性，是內識，是有。所以唯識學的要義，也就是「唯心無境」。</a:t>
            </a:r>
            <a:endParaRPr lang="en-US" altLang="zh-TW" sz="7600" dirty="0" smtClean="0"/>
          </a:p>
          <a:p>
            <a:pPr>
              <a:spcAft>
                <a:spcPts val="600"/>
              </a:spcAft>
            </a:pPr>
            <a:r>
              <a:rPr lang="zh-TW" altLang="zh-TW" sz="7600" b="1" dirty="0" smtClean="0"/>
              <a:t>這</a:t>
            </a:r>
            <a:r>
              <a:rPr lang="zh-TW" altLang="zh-TW" sz="7600" b="1" dirty="0" smtClean="0">
                <a:solidFill>
                  <a:srgbClr val="C00000"/>
                </a:solidFill>
              </a:rPr>
              <a:t>把世俗分為假名有的、真實有的兩類，與龍樹說世俗諦中，一切唯假名，顯然不同。在這點上，也就顯出了兩方的根本不同。</a:t>
            </a:r>
            <a:endParaRPr lang="en-US" altLang="zh-TW" sz="7600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zh-TW" altLang="zh-TW" sz="7600" dirty="0" smtClean="0"/>
              <a:t>虛妄唯識論者，以為</a:t>
            </a:r>
            <a:r>
              <a:rPr lang="zh-TW" altLang="zh-TW" sz="7600" b="1" dirty="0" smtClean="0">
                <a:solidFill>
                  <a:srgbClr val="C00000"/>
                </a:solidFill>
              </a:rPr>
              <a:t>世俗皆假，是不能建立因果的</a:t>
            </a:r>
            <a:r>
              <a:rPr lang="zh-TW" altLang="zh-TW" sz="7600" dirty="0" smtClean="0"/>
              <a:t>，所以一貫的家風，是抨擊一切唯假名為惡取空者。</a:t>
            </a:r>
          </a:p>
          <a:p>
            <a:pPr>
              <a:spcAft>
                <a:spcPts val="1800"/>
              </a:spcAft>
            </a:pPr>
            <a:endParaRPr lang="zh-TW" altLang="zh-TW" sz="5400" dirty="0" smtClean="0"/>
          </a:p>
          <a:p>
            <a:pPr>
              <a:spcAft>
                <a:spcPts val="18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5/7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85000" lnSpcReduction="1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zh-TW" altLang="en-US" sz="5400" b="1" dirty="0" smtClean="0"/>
              <a:t>真常唯心論</a:t>
            </a:r>
            <a:endParaRPr lang="en-US" altLang="zh-TW" sz="5400" b="1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真心論者，從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勝義諦</a:t>
            </a:r>
            <a:r>
              <a:rPr lang="zh-TW" altLang="zh-TW" sz="5400" dirty="0" smtClean="0"/>
              <a:t>中去探究，以為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勝義一切空，是不了義的</a:t>
            </a:r>
            <a:r>
              <a:rPr lang="zh-TW" altLang="zh-TW" sz="5400" dirty="0" smtClean="0"/>
              <a:t>。</a:t>
            </a:r>
            <a:endParaRPr lang="en-US" altLang="zh-TW" sz="5400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把性空看成</a:t>
            </a:r>
            <a:r>
              <a:rPr lang="zh-TW" altLang="zh-TW" sz="5400" b="1" dirty="0" smtClean="0"/>
              <a:t>無其所無</a:t>
            </a:r>
            <a:r>
              <a:rPr lang="zh-TW" altLang="zh-TW" sz="5400" dirty="0" smtClean="0"/>
              <a:t>，只是</a:t>
            </a:r>
            <a:r>
              <a:rPr lang="zh-TW" altLang="zh-TW" sz="5400" b="1" dirty="0" smtClean="0"/>
              <a:t>離染的空</a:t>
            </a:r>
            <a:r>
              <a:rPr lang="zh-TW" altLang="zh-TW" sz="5400" dirty="0" smtClean="0"/>
              <a:t>。</a:t>
            </a:r>
            <a:endParaRPr lang="en-US" altLang="zh-TW" sz="5400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dirty="0" smtClean="0"/>
              <a:t>   </a:t>
            </a:r>
            <a:r>
              <a:rPr lang="zh-TW" altLang="zh-TW" sz="5400" dirty="0" smtClean="0"/>
              <a:t>菩薩從空而入，悟入的空性，是</a:t>
            </a:r>
            <a:r>
              <a:rPr lang="zh-TW" altLang="zh-TW" sz="5400" b="1" dirty="0" smtClean="0"/>
              <a:t>存其所存</a:t>
            </a:r>
            <a:r>
              <a:rPr lang="zh-TW" altLang="zh-TW" sz="5400" dirty="0" smtClean="0"/>
              <a:t>，是充實的不空。諸法的真性，也可以叫</a:t>
            </a:r>
            <a:r>
              <a:rPr lang="zh-TW" altLang="zh-TW" sz="5400" b="1" dirty="0" smtClean="0"/>
              <a:t>空性，是具有無邊清淨功德的，實在是不空。</a:t>
            </a:r>
            <a:endParaRPr lang="zh-TW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6/7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zh-TW" altLang="zh-TW" sz="5400" b="1" dirty="0" smtClean="0"/>
              <a:t>不以性空論者的勝義一切空為究竟的，所以把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勝義</a:t>
            </a:r>
            <a:r>
              <a:rPr lang="zh-TW" altLang="zh-TW" sz="5400" b="1" dirty="0" smtClean="0"/>
              <a:t>分成兩類：一是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空</a:t>
            </a:r>
            <a:r>
              <a:rPr lang="zh-TW" altLang="zh-TW" sz="5400" b="1" dirty="0" smtClean="0"/>
              <a:t>，一是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不空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後期大乘的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如來藏、佛性</a:t>
            </a:r>
            <a:r>
              <a:rPr lang="zh-TW" altLang="zh-TW" sz="5400" dirty="0" smtClean="0"/>
              <a:t>等，都是從這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空中的不空</a:t>
            </a:r>
            <a:r>
              <a:rPr lang="zh-TW" altLang="zh-TW" sz="5400" dirty="0" smtClean="0"/>
              <a:t>而建立的。</a:t>
            </a:r>
            <a:endParaRPr lang="en-US" altLang="zh-TW" sz="5400" dirty="0" smtClean="0"/>
          </a:p>
          <a:p>
            <a:pPr>
              <a:spcAft>
                <a:spcPts val="1200"/>
              </a:spcAft>
            </a:pPr>
            <a:r>
              <a:rPr lang="zh-TW" altLang="en-US" sz="5400" dirty="0" smtClean="0"/>
              <a:t>側重</a:t>
            </a:r>
            <a:r>
              <a:rPr lang="zh-TW" altLang="en-US" sz="5400" b="1" dirty="0" smtClean="0"/>
              <a:t>勝義諦，不能在一切空中建立假名有的如幻大用</a:t>
            </a:r>
            <a:r>
              <a:rPr lang="zh-TW" altLang="en-US" sz="5400" dirty="0" smtClean="0"/>
              <a:t>，所以要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在勝義中建立真實的清淨法</a:t>
            </a:r>
            <a:r>
              <a:rPr lang="zh-TW" altLang="en-US" sz="5400" dirty="0" smtClean="0"/>
              <a:t>。</a:t>
            </a:r>
            <a:endParaRPr lang="zh-TW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7/7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zh-TW" altLang="zh-TW" sz="5400" b="1" dirty="0" smtClean="0"/>
              <a:t>這後期大乘的兩大思想，若以龍樹的見地來評判，就是</a:t>
            </a:r>
            <a:endParaRPr lang="en-US" altLang="zh-TW" sz="5400" b="1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400" b="1" dirty="0" smtClean="0"/>
              <a:t>  </a:t>
            </a:r>
            <a:r>
              <a:rPr lang="zh-TW" altLang="zh-TW" sz="5400" b="1" dirty="0" smtClean="0"/>
              <a:t>不理解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緣起性空的無礙中觀</a:t>
            </a:r>
            <a:r>
              <a:rPr lang="zh-TW" altLang="zh-TW" sz="5400" b="1" dirty="0" smtClean="0"/>
              <a:t>，這才一個從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世俗不空，</a:t>
            </a:r>
            <a:r>
              <a:rPr lang="zh-TW" altLang="zh-TW" sz="5400" b="1" dirty="0" smtClean="0"/>
              <a:t>一個從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勝義不空</a:t>
            </a:r>
            <a:r>
              <a:rPr lang="zh-TW" altLang="zh-TW" sz="5400" b="1" dirty="0" smtClean="0"/>
              <a:t>中，慢慢的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轉向</a:t>
            </a:r>
            <a:r>
              <a:rPr lang="zh-TW" altLang="zh-TW" sz="5400" b="1" dirty="0" smtClean="0"/>
              <a:t>。 </a:t>
            </a:r>
            <a:endParaRPr lang="en-US" altLang="zh-TW" sz="5400" b="1" dirty="0" smtClean="0"/>
          </a:p>
          <a:p>
            <a:pPr>
              <a:spcAft>
                <a:spcPts val="1800"/>
              </a:spcAft>
            </a:pPr>
            <a:r>
              <a:rPr lang="zh-TW" altLang="zh-TW" sz="5400" dirty="0" smtClean="0"/>
              <a:t>要論究龍樹學，必須理解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妄識者的世俗不空、真心者的勝義不空</a:t>
            </a:r>
            <a:r>
              <a:rPr lang="zh-TW" altLang="zh-TW" sz="5400" dirty="0" smtClean="0"/>
              <a:t>，才能窺見龍樹學的特色。 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1/2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0000" lnSpcReduction="20000"/>
          </a:bodyPr>
          <a:lstStyle/>
          <a:p>
            <a:pPr algn="ctr">
              <a:spcAft>
                <a:spcPts val="1200"/>
              </a:spcAft>
              <a:buNone/>
            </a:pPr>
            <a:r>
              <a:rPr lang="zh-TW" altLang="en-US" sz="6300" b="1" dirty="0" smtClean="0"/>
              <a:t>自空、他空</a:t>
            </a:r>
            <a:endParaRPr lang="en-US" altLang="zh-TW" sz="6300" b="1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凡主張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「他空」</a:t>
            </a:r>
            <a:r>
              <a:rPr lang="zh-TW" altLang="zh-TW" sz="5400" dirty="0" smtClean="0"/>
              <a:t>──以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「此法是空，餘法不空」</a:t>
            </a:r>
            <a:r>
              <a:rPr lang="zh-TW" altLang="zh-TW" sz="5400" dirty="0" smtClean="0"/>
              <a:t>為立論原則，就是主張</a:t>
            </a:r>
            <a:r>
              <a:rPr lang="zh-TW" altLang="zh-TW" sz="5400" b="1" dirty="0" smtClean="0"/>
              <a:t>空者不有、有者不空</a:t>
            </a:r>
            <a:r>
              <a:rPr lang="zh-TW" altLang="zh-TW" sz="5400" dirty="0" smtClean="0"/>
              <a:t>的，雖說空而歸結到有，是有宗。</a:t>
            </a:r>
            <a:endParaRPr lang="en-US" altLang="zh-TW" sz="5400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凡主張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「自空」</a:t>
            </a:r>
            <a:r>
              <a:rPr lang="zh-TW" altLang="zh-TW" sz="5400" dirty="0" smtClean="0"/>
              <a:t>──以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「此法有故，此法即空」</a:t>
            </a:r>
            <a:r>
              <a:rPr lang="zh-TW" altLang="zh-TW" sz="5400" dirty="0" smtClean="0"/>
              <a:t>為立論原則，就是</a:t>
            </a:r>
            <a:r>
              <a:rPr lang="zh-TW" altLang="zh-TW" sz="5400" b="1" dirty="0" smtClean="0"/>
              <a:t>有而即空、空而即有</a:t>
            </a:r>
            <a:r>
              <a:rPr lang="zh-TW" altLang="zh-TW" sz="5400" dirty="0" smtClean="0"/>
              <a:t>的，雖說有而歸結到空，是空宗。</a:t>
            </a:r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依著此項原則，在因果依存的現象論上，</a:t>
            </a:r>
            <a:endParaRPr lang="en-US" altLang="zh-TW" sz="5400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dirty="0" smtClean="0"/>
              <a:t>   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「假必依實」</a:t>
            </a:r>
            <a:r>
              <a:rPr lang="zh-TW" altLang="zh-TW" sz="5400" dirty="0" smtClean="0"/>
              <a:t>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有宗</a:t>
            </a:r>
            <a:r>
              <a:rPr lang="zh-TW" altLang="zh-TW" sz="5400" dirty="0" smtClean="0"/>
              <a:t>，</a:t>
            </a:r>
            <a:endParaRPr lang="en-US" altLang="zh-TW" sz="5400" dirty="0" smtClean="0"/>
          </a:p>
          <a:p>
            <a:pPr>
              <a:buNone/>
            </a:pPr>
            <a:r>
              <a:rPr lang="en-US" altLang="zh-TW" sz="5400" dirty="0" smtClean="0"/>
              <a:t>   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「以有空義故，一切法得成」</a:t>
            </a:r>
            <a:r>
              <a:rPr lang="zh-TW" altLang="zh-TW" sz="5400" dirty="0" smtClean="0"/>
              <a:t>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空宗</a:t>
            </a:r>
            <a:r>
              <a:rPr lang="zh-TW" altLang="zh-TW" sz="5400" dirty="0" smtClean="0"/>
              <a:t>。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2/2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zh-TW" altLang="zh-TW" sz="5400" b="1" dirty="0" smtClean="0"/>
              <a:t>自空與他空，係兩種不同的空觀。</a:t>
            </a:r>
            <a:r>
              <a:rPr lang="zh-TW" altLang="zh-TW" sz="5400" dirty="0" smtClean="0"/>
              <a:t>譬如觀花空，</a:t>
            </a:r>
            <a:endParaRPr lang="en-US" altLang="zh-TW" sz="5400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dirty="0" smtClean="0"/>
              <a:t>   </a:t>
            </a:r>
            <a:r>
              <a:rPr lang="zh-TW" altLang="zh-TW" sz="5400" dirty="0" smtClean="0"/>
              <a:t>自空者說：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花的當體</a:t>
            </a:r>
            <a:r>
              <a:rPr lang="zh-TW" altLang="zh-TW" sz="5400" b="1" dirty="0" smtClean="0"/>
              <a:t>就是空</a:t>
            </a:r>
            <a:r>
              <a:rPr lang="zh-TW" altLang="zh-TW" sz="5400" dirty="0" smtClean="0"/>
              <a:t>的。</a:t>
            </a:r>
            <a:endParaRPr lang="en-US" altLang="zh-TW" sz="5400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400" dirty="0" smtClean="0"/>
              <a:t>   </a:t>
            </a:r>
            <a:r>
              <a:rPr lang="zh-TW" altLang="zh-TW" sz="5400" dirty="0" smtClean="0"/>
              <a:t>他空者說：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此花上沒有某些</a:t>
            </a:r>
            <a:r>
              <a:rPr lang="zh-TW" altLang="zh-TW" sz="5400" b="1" dirty="0" smtClean="0"/>
              <a:t>，所以說是空，但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不是花的本身空</a:t>
            </a:r>
            <a:r>
              <a:rPr lang="zh-TW" altLang="zh-TW" sz="5400" b="1" dirty="0" smtClean="0"/>
              <a:t>。</a:t>
            </a:r>
            <a:endParaRPr lang="zh-TW" altLang="zh-TW" sz="5400" dirty="0" smtClean="0"/>
          </a:p>
          <a:p>
            <a:pPr>
              <a:spcAft>
                <a:spcPts val="600"/>
              </a:spcAft>
            </a:pPr>
            <a:r>
              <a:rPr lang="zh-TW" altLang="zh-TW" sz="5400" b="1" dirty="0" smtClean="0"/>
              <a:t>自空乃即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法的當體</a:t>
            </a:r>
            <a:r>
              <a:rPr lang="zh-TW" altLang="zh-TW" sz="5400" b="1" dirty="0" smtClean="0"/>
              <a:t>而明空，</a:t>
            </a:r>
            <a:endParaRPr lang="en-US" altLang="zh-TW" sz="5400" b="1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/>
              <a:t>    </a:t>
            </a:r>
            <a:r>
              <a:rPr lang="zh-TW" altLang="zh-TW" sz="5400" b="1" dirty="0" smtClean="0"/>
              <a:t>他空則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在此法上空去彼法</a:t>
            </a:r>
            <a:r>
              <a:rPr lang="zh-TW" altLang="zh-TW" sz="5400" b="1" dirty="0" smtClean="0"/>
              <a:t>而明空的。</a:t>
            </a:r>
            <a:endParaRPr lang="en-US" altLang="zh-TW" sz="5400" b="1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所以中觀所說的</a:t>
            </a:r>
            <a:r>
              <a:rPr lang="zh-TW" altLang="zh-TW" sz="5400" b="1" dirty="0" smtClean="0"/>
              <a:t>世俗假名有，勝義畢竟空，他空論者是不能承認的。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/>
              <a:t>    </a:t>
            </a:r>
            <a:r>
              <a:rPr lang="zh-TW" altLang="zh-TW" sz="5400" dirty="0" smtClean="0"/>
              <a:t>他們照著自己的意見而修正說：</a:t>
            </a:r>
            <a:r>
              <a:rPr lang="zh-TW" altLang="zh-TW" sz="5400" b="1" dirty="0" smtClean="0"/>
              <a:t>一切皆空是不了義的</a:t>
            </a:r>
            <a:r>
              <a:rPr lang="zh-TW" altLang="zh-TW" sz="5400" dirty="0" smtClean="0"/>
              <a:t>，這與自性空者處於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相反的立場</a:t>
            </a:r>
            <a:r>
              <a:rPr lang="zh-TW" altLang="zh-TW" sz="5400" dirty="0" smtClean="0"/>
              <a:t>。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1/1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zh-TW" altLang="en-US" sz="6000" b="1" dirty="0" smtClean="0"/>
              <a:t>中論特色</a:t>
            </a:r>
            <a:endParaRPr lang="en-US" altLang="zh-TW" sz="6000" b="1" dirty="0" smtClean="0"/>
          </a:p>
          <a:p>
            <a:pPr>
              <a:spcAft>
                <a:spcPts val="1200"/>
              </a:spcAft>
            </a:pPr>
            <a:r>
              <a:rPr lang="zh-TW" altLang="en-US" sz="5400" b="1" dirty="0" smtClean="0"/>
              <a:t>空有無礙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r>
              <a:rPr lang="zh-TW" altLang="en-US" sz="5400" b="1" dirty="0" smtClean="0"/>
              <a:t>大小共貫（共空、解脫涅槃）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104456"/>
          </a:xfrm>
        </p:spPr>
        <p:txBody>
          <a:bodyPr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zh-TW" altLang="en-US" sz="5400" b="1" dirty="0" smtClean="0">
                <a:solidFill>
                  <a:srgbClr val="C00000"/>
                </a:solidFill>
              </a:rPr>
              <a:t>慈悲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  <a:buNone/>
            </a:pPr>
            <a:r>
              <a:rPr lang="zh-TW" altLang="en-US" sz="4000" b="1" dirty="0" smtClean="0"/>
              <a:t>人心</a:t>
            </a:r>
            <a:r>
              <a:rPr lang="zh-TW" altLang="en-US" sz="4000" dirty="0" smtClean="0"/>
              <a:t>契當於</a:t>
            </a:r>
            <a:r>
              <a:rPr lang="zh-TW" altLang="en-US" sz="4000" b="1" dirty="0" smtClean="0"/>
              <a:t>「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緣起法的事理（相性）</a:t>
            </a:r>
            <a:r>
              <a:rPr lang="zh-TW" altLang="en-US" sz="4000" b="1" dirty="0" smtClean="0"/>
              <a:t>」</a:t>
            </a:r>
            <a:endParaRPr lang="en-US" altLang="zh-TW" sz="4000" b="1" dirty="0" smtClean="0"/>
          </a:p>
          <a:p>
            <a:pPr>
              <a:spcAft>
                <a:spcPts val="1800"/>
              </a:spcAft>
              <a:buNone/>
            </a:pPr>
            <a:r>
              <a:rPr lang="zh-TW" altLang="zh-TW" sz="4000" b="1" dirty="0" smtClean="0"/>
              <a:t>的自然流露</a:t>
            </a:r>
            <a:endParaRPr lang="en-US" altLang="zh-TW" sz="4000" dirty="0" smtClean="0"/>
          </a:p>
          <a:p>
            <a:pPr>
              <a:spcAft>
                <a:spcPts val="1200"/>
              </a:spcAft>
            </a:pPr>
            <a:endParaRPr lang="en-US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2/5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zh-TW" altLang="zh-TW" sz="4300" dirty="0" smtClean="0"/>
              <a:t>從</a:t>
            </a:r>
            <a:r>
              <a:rPr lang="zh-TW" altLang="zh-TW" sz="4300" b="1" dirty="0" smtClean="0">
                <a:solidFill>
                  <a:srgbClr val="C00000"/>
                </a:solidFill>
              </a:rPr>
              <a:t>緣起相的相關性</a:t>
            </a:r>
            <a:r>
              <a:rPr lang="zh-TW" altLang="zh-TW" sz="4300" dirty="0" smtClean="0"/>
              <a:t>說</a:t>
            </a:r>
            <a:r>
              <a:rPr lang="zh-TW" altLang="en-US" sz="4300" dirty="0" smtClean="0"/>
              <a:t>：</a:t>
            </a:r>
            <a:endParaRPr lang="en-US" altLang="zh-TW" sz="4300" dirty="0" smtClean="0"/>
          </a:p>
          <a:p>
            <a:pPr>
              <a:spcAft>
                <a:spcPts val="1200"/>
              </a:spcAft>
            </a:pPr>
            <a:r>
              <a:rPr lang="zh-TW" altLang="zh-TW" sz="4300" b="1" dirty="0" smtClean="0">
                <a:solidFill>
                  <a:srgbClr val="C00000"/>
                </a:solidFill>
              </a:rPr>
              <a:t>由於緣起相的相依共存而引發共同意識的仁慈</a:t>
            </a:r>
            <a:r>
              <a:rPr lang="zh-TW" altLang="en-US" sz="4300" b="1" dirty="0" smtClean="0">
                <a:solidFill>
                  <a:srgbClr val="C00000"/>
                </a:solidFill>
              </a:rPr>
              <a:t>。</a:t>
            </a:r>
            <a:endParaRPr lang="en-US" altLang="zh-TW" sz="4300" b="1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r>
              <a:rPr lang="zh-TW" altLang="zh-TW" sz="4300" dirty="0" smtClean="0"/>
              <a:t>慈悲（仁、愛），為道德的根源，為道德的最高準繩，</a:t>
            </a:r>
            <a:r>
              <a:rPr lang="zh-TW" altLang="zh-TW" sz="4300" b="1" dirty="0" smtClean="0"/>
              <a:t>似乎神秘，而實</a:t>
            </a:r>
            <a:r>
              <a:rPr lang="zh-TW" altLang="en-US" sz="4300" b="1" dirty="0" smtClean="0"/>
              <a:t>是</a:t>
            </a:r>
            <a:r>
              <a:rPr lang="zh-TW" altLang="zh-TW" sz="4300" b="1" dirty="0" smtClean="0">
                <a:solidFill>
                  <a:srgbClr val="C00000"/>
                </a:solidFill>
              </a:rPr>
              <a:t>人心的映現緣起法則</a:t>
            </a:r>
            <a:r>
              <a:rPr lang="zh-TW" altLang="zh-TW" sz="4300" b="1" dirty="0" smtClean="0"/>
              <a:t>而流露的──關切的同情</a:t>
            </a:r>
            <a:r>
              <a:rPr lang="zh-TW" altLang="en-US" sz="4300" b="1" dirty="0" smtClean="0"/>
              <a:t>。</a:t>
            </a:r>
            <a:endParaRPr lang="en-US" altLang="zh-TW" sz="4300" b="1" dirty="0" smtClean="0"/>
          </a:p>
          <a:p>
            <a:pPr>
              <a:spcAft>
                <a:spcPts val="1200"/>
              </a:spcAft>
            </a:pPr>
            <a:endParaRPr lang="en-US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2/5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zh-TW" altLang="zh-TW" sz="5200" b="1" dirty="0" smtClean="0"/>
              <a:t>緣起法是</a:t>
            </a:r>
            <a:r>
              <a:rPr lang="zh-TW" altLang="zh-TW" sz="5200" b="1" dirty="0" smtClean="0">
                <a:solidFill>
                  <a:srgbClr val="C00000"/>
                </a:solidFill>
              </a:rPr>
              <a:t>「處中之說」，不偏於事，不偏於理；</a:t>
            </a:r>
            <a:r>
              <a:rPr lang="zh-TW" altLang="zh-TW" sz="5200" dirty="0" smtClean="0"/>
              <a:t>事相差別而不礙理性平等，理性一如而不礙事相差別。</a:t>
            </a:r>
            <a:endParaRPr lang="en-US" altLang="zh-TW" sz="5200" dirty="0" smtClean="0"/>
          </a:p>
          <a:p>
            <a:r>
              <a:rPr lang="zh-TW" altLang="zh-TW" sz="5200" b="1" dirty="0" smtClean="0">
                <a:solidFill>
                  <a:srgbClr val="C00000"/>
                </a:solidFill>
              </a:rPr>
              <a:t>在同一的緣起法中，成立事相與理性，</a:t>
            </a:r>
            <a:r>
              <a:rPr lang="zh-TW" altLang="zh-TW" sz="5200" b="1" dirty="0" smtClean="0"/>
              <a:t>而能不將差別去說理，不將平等去說事，這才能恰合事理的樣子而如實知。</a:t>
            </a:r>
            <a:endParaRPr lang="zh-TW" altLang="zh-TW" sz="5200" dirty="0" smtClean="0"/>
          </a:p>
          <a:p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3/5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zh-TW" altLang="en-US" sz="6400" b="1" dirty="0" smtClean="0"/>
              <a:t>從</a:t>
            </a:r>
            <a:r>
              <a:rPr lang="zh-TW" altLang="zh-TW" sz="6400" b="1" dirty="0" smtClean="0">
                <a:solidFill>
                  <a:srgbClr val="C00000"/>
                </a:solidFill>
              </a:rPr>
              <a:t>緣起性的平等性</a:t>
            </a:r>
            <a:r>
              <a:rPr lang="zh-TW" altLang="en-US" sz="6400" b="1" dirty="0" smtClean="0"/>
              <a:t>說：</a:t>
            </a:r>
            <a:endParaRPr lang="en-US" altLang="zh-TW" sz="6400" b="1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這一味平等的法性，</a:t>
            </a:r>
            <a:r>
              <a:rPr lang="zh-TW" altLang="zh-TW" sz="5400" b="1" dirty="0" smtClean="0"/>
              <a:t>不是神，不是屬此屬彼，是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一一緣起法的本性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不但由於緣起相的相依共存而引發共同意識的仁慈，而且每每是</a:t>
            </a:r>
            <a:r>
              <a:rPr lang="zh-TW" altLang="zh-TW" sz="5400" b="1" dirty="0" smtClean="0"/>
              <a:t>無意識地，直覺得對於眾生，對於人類的苦樂共同感。無論對自，無論對他，都有傾向於平等，傾向於和同，有著同一根源的直感與渴仰。這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不是神在呼召我們，而是緣起法性的敞露於我們之前。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zh-TW" altLang="zh-TW" sz="5400" b="1" dirty="0" smtClean="0"/>
              <a:t>慈悲，不是超人的、分外的，</a:t>
            </a:r>
            <a:endParaRPr lang="en-US" altLang="zh-TW" sz="5400" b="1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/>
              <a:t>只是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人心契當於事理真相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（緣起法相性）</a:t>
            </a:r>
            <a:r>
              <a:rPr lang="zh-TW" altLang="zh-TW" sz="5400" b="1" dirty="0" smtClean="0"/>
              <a:t>的自然的流露。</a:t>
            </a:r>
            <a:r>
              <a:rPr lang="zh-TW" altLang="zh-TW" sz="5400" dirty="0" smtClean="0"/>
              <a:t> </a:t>
            </a:r>
          </a:p>
          <a:p>
            <a:pPr>
              <a:spcAft>
                <a:spcPts val="1200"/>
              </a:spcAft>
            </a:pPr>
            <a:endParaRPr lang="en-US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4/5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800"/>
              </a:spcAft>
              <a:buNone/>
            </a:pPr>
            <a:r>
              <a:rPr lang="zh-TW" altLang="en-US" sz="5400" b="1" dirty="0" smtClean="0"/>
              <a:t>四無量心</a:t>
            </a:r>
            <a:endParaRPr lang="en-US" altLang="zh-TW" sz="5400" b="1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無量即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無限量</a:t>
            </a:r>
            <a:r>
              <a:rPr lang="zh-TW" altLang="zh-TW" sz="5400" dirty="0" smtClean="0"/>
              <a:t>，</a:t>
            </a:r>
            <a:endParaRPr lang="en-US" altLang="zh-TW" sz="5400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向外</a:t>
            </a:r>
            <a:r>
              <a:rPr lang="zh-TW" altLang="zh-TW" sz="5400" dirty="0" smtClean="0"/>
              <a:t>諦觀時，慈悲喜捨，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遍緣眾生而沒有限量</a:t>
            </a:r>
            <a:r>
              <a:rPr lang="zh-TW" altLang="zh-TW" sz="5400" b="1" dirty="0" smtClean="0"/>
              <a:t>，一切的一切，</a:t>
            </a:r>
            <a:r>
              <a:rPr lang="zh-TW" altLang="zh-TW" sz="5400" dirty="0" smtClean="0"/>
              <a:t>名為四無量定。</a:t>
            </a:r>
            <a:endParaRPr lang="en-US" altLang="zh-TW" sz="5400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>
                <a:solidFill>
                  <a:srgbClr val="C00000"/>
                </a:solidFill>
              </a:rPr>
              <a:t>   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向內</a:t>
            </a:r>
            <a:r>
              <a:rPr lang="zh-TW" altLang="zh-TW" sz="5400" dirty="0" smtClean="0"/>
              <a:t>諦觀時，</a:t>
            </a:r>
            <a:r>
              <a:rPr lang="zh-TW" altLang="zh-TW" sz="5400" b="1" dirty="0" smtClean="0"/>
              <a:t>眾生的自性不可得，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並無自他間的限量性</a:t>
            </a:r>
            <a:r>
              <a:rPr lang="zh-TW" altLang="zh-TW" sz="5400" dirty="0" smtClean="0"/>
              <a:t>。</a:t>
            </a:r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所以無量三昧，即是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緣起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相依相成的，無自無他而平等</a:t>
            </a:r>
            <a:r>
              <a:rPr lang="zh-TW" altLang="en-US" sz="5400" b="1" dirty="0" smtClean="0">
                <a:solidFill>
                  <a:srgbClr val="C00000"/>
                </a:solidFill>
              </a:rPr>
              <a:t>」</a:t>
            </a:r>
            <a:r>
              <a:rPr lang="zh-TW" altLang="zh-TW" sz="5400" dirty="0" smtClean="0"/>
              <a:t>的正觀。</a:t>
            </a:r>
            <a:endParaRPr lang="en-US" altLang="zh-TW" sz="5400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dirty="0" smtClean="0"/>
              <a:t>   </a:t>
            </a:r>
            <a:r>
              <a:rPr lang="zh-TW" altLang="zh-TW" sz="5400" dirty="0" smtClean="0"/>
              <a:t>通達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自他的相關性，平等性</a:t>
            </a:r>
            <a:r>
              <a:rPr lang="zh-TW" altLang="zh-TW" sz="5400" b="1" dirty="0" smtClean="0"/>
              <a:t>，</a:t>
            </a:r>
            <a:endParaRPr lang="en-US" altLang="zh-TW" sz="5400" b="1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b="1" dirty="0" smtClean="0">
                <a:solidFill>
                  <a:srgbClr val="C00000"/>
                </a:solidFill>
              </a:rPr>
              <a:t>   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智與悲是融和而並無別異的</a:t>
            </a:r>
            <a:r>
              <a:rPr lang="zh-TW" altLang="zh-TW" sz="5400" b="1" dirty="0" smtClean="0"/>
              <a:t>。</a:t>
            </a:r>
            <a:endParaRPr lang="zh-TW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5/5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zh-TW" sz="5400" dirty="0" smtClean="0"/>
              <a:t>中國</a:t>
            </a:r>
            <a:r>
              <a:rPr lang="zh-TW" altLang="zh-TW" sz="5400" dirty="0" smtClean="0"/>
              <a:t>的儒家，從佛法中得少許啟發，以為體見「仁體」，充滿生意，略與大乘的現證相近</a:t>
            </a:r>
            <a:r>
              <a:rPr lang="zh-TW" altLang="zh-TW" sz="5400" dirty="0" smtClean="0"/>
              <a:t>。</a:t>
            </a:r>
            <a:endParaRPr lang="en-US" altLang="zh-TW" sz="5400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然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儒者不能內向的徹證自我無性，心有限量（有此彼相），不可能與佛法並論。</a:t>
            </a:r>
            <a:r>
              <a:rPr lang="zh-TW" altLang="zh-TW" sz="5400" dirty="0" smtClean="0">
                <a:solidFill>
                  <a:srgbClr val="C00000"/>
                </a:solidFill>
              </a:rPr>
              <a:t> 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1/3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85000" lnSpcReduction="20000"/>
          </a:bodyPr>
          <a:lstStyle/>
          <a:p>
            <a:pPr algn="ctr">
              <a:spcAft>
                <a:spcPts val="1200"/>
              </a:spcAft>
              <a:buNone/>
            </a:pPr>
            <a:r>
              <a:rPr lang="zh-TW" altLang="en-US" sz="5400" b="1" dirty="0" smtClean="0"/>
              <a:t>善法與理佛性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隨眾生的情執來分別，善法就被分割為不同的性類</a:t>
            </a:r>
            <a:r>
              <a:rPr lang="zh-TW" altLang="en-US" sz="5400" dirty="0" smtClean="0"/>
              <a:t>（</a:t>
            </a:r>
            <a:r>
              <a:rPr lang="zh-TW" altLang="zh-TW" sz="5400" dirty="0" smtClean="0"/>
              <a:t>有漏善法，無漏善法</a:t>
            </a:r>
            <a:r>
              <a:rPr lang="zh-TW" altLang="en-US" sz="5400" dirty="0" smtClean="0"/>
              <a:t>）</a:t>
            </a:r>
            <a:r>
              <a:rPr lang="zh-TW" altLang="zh-TW" sz="5400" dirty="0" smtClean="0"/>
              <a:t>。</a:t>
            </a:r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雖然現實眾生界，確是這樣的，</a:t>
            </a:r>
            <a:endParaRPr lang="en-US" altLang="zh-TW" sz="5400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/>
              <a:t>約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契理</a:t>
            </a:r>
            <a:r>
              <a:rPr lang="zh-TW" altLang="zh-TW" sz="5400" b="1" dirty="0" smtClean="0"/>
              <a:t>來說，就不是這樣。</a:t>
            </a:r>
            <a:endParaRPr lang="en-US" altLang="zh-TW" sz="5400" b="1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善法就是善法</a:t>
            </a:r>
            <a:r>
              <a:rPr lang="zh-TW" altLang="zh-TW" sz="5400" b="1" dirty="0" smtClean="0"/>
              <a:t>；善法所以有有漏的，無漏的，那是與漏相應或不相應而已。</a:t>
            </a:r>
            <a:endParaRPr lang="zh-TW" altLang="zh-TW" sz="5400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2/3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r>
              <a:rPr lang="zh-TW" altLang="zh-TW" sz="5400" dirty="0" smtClean="0"/>
              <a:t>法空性雖是遍一切法，而</a:t>
            </a:r>
            <a:endParaRPr lang="en-US" altLang="zh-TW" sz="5400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400" b="1" dirty="0" smtClean="0"/>
              <a:t>  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與迷妄不相應，與無漏淨德是相應的</a:t>
            </a:r>
            <a:r>
              <a:rPr lang="zh-TW" altLang="zh-TW" sz="5400" b="1" dirty="0" smtClean="0"/>
              <a:t>。</a:t>
            </a:r>
            <a:endParaRPr lang="zh-TW" altLang="zh-TW" sz="5400" dirty="0" smtClean="0"/>
          </a:p>
          <a:p>
            <a:r>
              <a:rPr lang="zh-TW" altLang="zh-TW" sz="5400" dirty="0" smtClean="0"/>
              <a:t>所以</a:t>
            </a:r>
            <a:r>
              <a:rPr lang="zh-TW" altLang="zh-TW" sz="5400" b="1" dirty="0" smtClean="0"/>
              <a:t>為了引發一般的信解，方便說此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法空性為如來藏，佛性，而說為本有如來智慧德相等</a:t>
            </a:r>
            <a:r>
              <a:rPr lang="zh-TW" altLang="zh-TW" sz="5400" b="1" dirty="0" smtClean="0"/>
              <a:t>。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3/3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800"/>
              </a:spcAft>
              <a:buNone/>
            </a:pPr>
            <a:r>
              <a:rPr lang="zh-TW" altLang="zh-TW" sz="6400" b="1" dirty="0" smtClean="0">
                <a:solidFill>
                  <a:srgbClr val="C00000"/>
                </a:solidFill>
              </a:rPr>
              <a:t>事</a:t>
            </a:r>
            <a:r>
              <a:rPr lang="zh-TW" altLang="zh-TW" sz="6400" b="1" dirty="0" smtClean="0"/>
              <a:t>上的善行</a:t>
            </a:r>
            <a:r>
              <a:rPr lang="zh-TW" altLang="zh-TW" sz="6400" dirty="0" smtClean="0"/>
              <a:t>，相順</a:t>
            </a:r>
            <a:r>
              <a:rPr lang="zh-TW" altLang="zh-TW" sz="6400" b="1" dirty="0" smtClean="0"/>
              <a:t>第一義</a:t>
            </a:r>
            <a:r>
              <a:rPr lang="zh-TW" altLang="zh-TW" sz="6400" b="1" dirty="0" smtClean="0">
                <a:solidFill>
                  <a:srgbClr val="C00000"/>
                </a:solidFill>
              </a:rPr>
              <a:t>空</a:t>
            </a:r>
            <a:endParaRPr lang="en-US" altLang="zh-TW" sz="6400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zh-TW" altLang="zh-TW" sz="5400" b="1" dirty="0" smtClean="0"/>
              <a:t>真如是無所不在的，惡法也不離真如。然而，惡法與真如是相違的，不順於真如性，</a:t>
            </a:r>
            <a:r>
              <a:rPr lang="zh-TW" altLang="zh-TW" sz="5400" dirty="0" smtClean="0"/>
              <a:t>所以或稱為非法。</a:t>
            </a:r>
            <a:endParaRPr lang="en-US" altLang="zh-TW" sz="5400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5400" dirty="0" smtClean="0"/>
              <a:t>   </a:t>
            </a:r>
            <a:r>
              <a:rPr lang="zh-TW" altLang="zh-TW" sz="5400" dirty="0" smtClean="0"/>
              <a:t>反之，</a:t>
            </a:r>
            <a:r>
              <a:rPr lang="zh-TW" altLang="zh-TW" sz="5400" b="1" dirty="0" smtClean="0"/>
              <a:t>善法是合法的，是順向於真如法性的。</a:t>
            </a:r>
            <a:endParaRPr lang="en-US" altLang="zh-TW" sz="5400" b="1" dirty="0" smtClean="0"/>
          </a:p>
          <a:p>
            <a:r>
              <a:rPr lang="zh-TW" altLang="zh-TW" sz="5400" b="1" dirty="0" smtClean="0">
                <a:solidFill>
                  <a:srgbClr val="C00000"/>
                </a:solidFill>
              </a:rPr>
              <a:t>不要以為善行，僅是事上用功；要知事上的善行，是順於真如，而可以趣向於真性的。</a:t>
            </a:r>
            <a:endParaRPr lang="en-US" altLang="zh-TW" sz="5400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7500" lnSpcReduction="20000"/>
          </a:bodyPr>
          <a:lstStyle/>
          <a:p>
            <a:pPr algn="ctr">
              <a:spcAft>
                <a:spcPts val="2400"/>
              </a:spcAft>
              <a:buNone/>
            </a:pPr>
            <a:r>
              <a:rPr lang="zh-TW" altLang="en-US" sz="5400" b="1" dirty="0" smtClean="0"/>
              <a:t>緣起相，是相待的矛盾的「二」</a:t>
            </a:r>
            <a:endParaRPr lang="en-US" altLang="zh-TW" sz="5400" b="1" dirty="0" smtClean="0"/>
          </a:p>
          <a:p>
            <a:pPr>
              <a:spcAft>
                <a:spcPts val="2400"/>
              </a:spcAft>
            </a:pPr>
            <a:r>
              <a:rPr lang="zh-TW" altLang="en-US" sz="5400" dirty="0" smtClean="0"/>
              <a:t>有宗</a:t>
            </a:r>
            <a:r>
              <a:rPr lang="zh-TW" altLang="zh-TW" sz="5400" dirty="0" smtClean="0"/>
              <a:t>以為一切都空了，什麼都不能建立。</a:t>
            </a:r>
            <a:endParaRPr lang="en-US" altLang="zh-TW" sz="5400" dirty="0" smtClean="0"/>
          </a:p>
          <a:p>
            <a:pPr>
              <a:spcAft>
                <a:spcPts val="600"/>
              </a:spcAft>
            </a:pPr>
            <a:r>
              <a:rPr lang="zh-TW" altLang="en-US" sz="5400" dirty="0" smtClean="0"/>
              <a:t>空宗以為</a:t>
            </a:r>
            <a:r>
              <a:rPr lang="zh-TW" altLang="zh-TW" sz="5400" dirty="0" smtClean="0"/>
              <a:t>，</a:t>
            </a:r>
            <a:r>
              <a:rPr lang="zh-TW" altLang="zh-TW" sz="5400" b="1" dirty="0" smtClean="0"/>
              <a:t>空是依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緣起的矛盾相待性</a:t>
            </a:r>
            <a:r>
              <a:rPr lang="zh-TW" altLang="zh-TW" sz="5400" b="1" dirty="0" smtClean="0"/>
              <a:t>而開示的深義。</a:t>
            </a:r>
            <a:endParaRPr lang="en-US" altLang="zh-TW" sz="5400" b="1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/>
              <a:t>唯有是空的，才能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與相依相待的緣起法相應</a:t>
            </a:r>
            <a:r>
              <a:rPr lang="zh-TW" altLang="zh-TW" sz="5400" b="1" dirty="0" smtClean="0"/>
              <a:t>，才能善巧的安立一切。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dirty="0" smtClean="0"/>
              <a:t>所以說：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「以有空義故，一切法得成」</a:t>
            </a:r>
            <a:r>
              <a:rPr lang="zh-TW" altLang="zh-TW" sz="5400" dirty="0" smtClean="0"/>
              <a:t>。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2/5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zh-TW" altLang="zh-TW" sz="5400" b="1" dirty="0" smtClean="0"/>
              <a:t>一切法因緣所生，佛法稱之為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『二』</a:t>
            </a:r>
            <a:r>
              <a:rPr lang="zh-TW" altLang="zh-TW" sz="5400" b="1" dirty="0" smtClean="0"/>
              <a:t>，就是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相待</a:t>
            </a:r>
            <a:r>
              <a:rPr lang="zh-TW" altLang="zh-TW" sz="5400" b="1" dirty="0" smtClean="0"/>
              <a:t>的，可以說他具有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矛盾</a:t>
            </a:r>
            <a:r>
              <a:rPr lang="zh-TW" altLang="zh-TW" sz="5400" b="1" dirty="0" smtClean="0"/>
              <a:t>的特性。</a:t>
            </a:r>
            <a:endParaRPr lang="en-US" altLang="zh-TW" sz="5400" b="1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所以，</a:t>
            </a:r>
            <a:r>
              <a:rPr lang="zh-TW" altLang="zh-TW" sz="5400" b="1" dirty="0" smtClean="0"/>
              <a:t>什麼都可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從各方面看</a:t>
            </a:r>
            <a:r>
              <a:rPr lang="zh-TW" altLang="zh-TW" sz="5400" b="1" dirty="0" smtClean="0"/>
              <a:t>的：</a:t>
            </a:r>
            <a:r>
              <a:rPr lang="zh-TW" altLang="zh-TW" sz="5400" dirty="0" smtClean="0"/>
              <a:t>你從這方面看，是變化無常、流動不息的；他從那方面看，卻是動中常靜，變化中的不變。從這點去觀察，是統一的；從那點上去觀察，卻是種種的。</a:t>
            </a:r>
            <a:endParaRPr lang="en-US" altLang="zh-TW" sz="5400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/>
              <a:t>    </a:t>
            </a:r>
            <a:r>
              <a:rPr lang="zh-TW" altLang="zh-TW" sz="5400" b="1" dirty="0" smtClean="0"/>
              <a:t>所以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統一與種種，變與不變，靜止與運動等爭辯，始終沒有解決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pPr>
              <a:spcAft>
                <a:spcPts val="600"/>
              </a:spcAft>
            </a:pPr>
            <a:r>
              <a:rPr lang="zh-TW" altLang="zh-TW" sz="5400" b="1" dirty="0" smtClean="0"/>
              <a:t>這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不同的兩面</a:t>
            </a:r>
            <a:r>
              <a:rPr lang="zh-TW" altLang="zh-TW" sz="5400" b="1" dirty="0" smtClean="0"/>
              <a:t>，</a:t>
            </a:r>
            <a:r>
              <a:rPr lang="zh-TW" altLang="zh-TW" sz="5400" dirty="0" smtClean="0"/>
              <a:t>宇宙人生，一花一草，小到不能再小，大到不能再大，</a:t>
            </a:r>
            <a:r>
              <a:rPr lang="zh-TW" altLang="zh-TW" sz="5400" b="1" dirty="0" smtClean="0"/>
              <a:t>都具有的。</a:t>
            </a:r>
            <a:endParaRPr lang="en-US" altLang="zh-TW" sz="5400" b="1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/>
              <a:t>這是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世間的奧秘</a:t>
            </a:r>
            <a:r>
              <a:rPr lang="zh-TW" altLang="zh-TW" sz="5400" b="1" dirty="0" smtClean="0"/>
              <a:t>，沒有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般若的空慧，透進他的底裡</a:t>
            </a:r>
            <a:r>
              <a:rPr lang="zh-TW" altLang="zh-TW" sz="5400" b="1" dirty="0" smtClean="0"/>
              <a:t>，無論怎樣是不能得到圓滿的解決。</a:t>
            </a:r>
            <a:endParaRPr lang="zh-TW" altLang="zh-TW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3/5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zh-TW" altLang="en-US" sz="6500" b="1" dirty="0" smtClean="0"/>
              <a:t>外人：</a:t>
            </a:r>
            <a:endParaRPr lang="en-US" altLang="zh-TW" sz="6500" b="1" dirty="0" smtClean="0"/>
          </a:p>
          <a:p>
            <a:r>
              <a:rPr lang="zh-TW" altLang="zh-TW" sz="5400" dirty="0" smtClean="0"/>
              <a:t>你用無常破斥他的常，他可以常破斥你的無常，</a:t>
            </a:r>
            <a:r>
              <a:rPr lang="zh-TW" altLang="zh-TW" sz="5400" b="1" dirty="0" smtClean="0"/>
              <a:t>都有道理。</a:t>
            </a:r>
            <a:endParaRPr lang="en-US" altLang="zh-TW" sz="5400" b="1" dirty="0" smtClean="0"/>
          </a:p>
          <a:p>
            <a:pPr>
              <a:spcAft>
                <a:spcPts val="30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雖兩方都說自己的成立，實際上是互相對立了。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zh-TW" sz="6500" b="1" dirty="0" smtClean="0"/>
              <a:t>佛教</a:t>
            </a:r>
            <a:r>
              <a:rPr lang="zh-TW" altLang="en-US" sz="6500" b="1" dirty="0" smtClean="0"/>
              <a:t>：</a:t>
            </a:r>
            <a:endParaRPr lang="en-US" altLang="zh-TW" sz="6500" b="1" dirty="0" smtClean="0"/>
          </a:p>
          <a:p>
            <a:pPr>
              <a:spcAft>
                <a:spcPts val="600"/>
              </a:spcAft>
            </a:pPr>
            <a:r>
              <a:rPr lang="zh-TW" altLang="zh-TW" sz="5400" b="1" dirty="0" smtClean="0"/>
              <a:t>以無常破常</a:t>
            </a:r>
            <a:r>
              <a:rPr lang="zh-TW" altLang="zh-TW" sz="5400" dirty="0" smtClean="0"/>
              <a:t>，</a:t>
            </a:r>
            <a:endParaRPr lang="en-US" altLang="zh-TW" sz="5400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dirty="0" smtClean="0"/>
              <a:t>   </a:t>
            </a:r>
            <a:r>
              <a:rPr lang="zh-TW" altLang="zh-TW" sz="5400" dirty="0" smtClean="0"/>
              <a:t>是說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無有常住</a:t>
            </a:r>
            <a:r>
              <a:rPr lang="zh-TW" altLang="zh-TW" sz="5400" b="1" dirty="0" smtClean="0"/>
              <a:t>的常</a:t>
            </a:r>
            <a:r>
              <a:rPr lang="zh-TW" altLang="zh-TW" sz="5400" dirty="0" smtClean="0"/>
              <a:t>，</a:t>
            </a:r>
            <a:endParaRPr lang="en-US" altLang="zh-TW" sz="5400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dirty="0" smtClean="0"/>
              <a:t>   </a:t>
            </a:r>
            <a:r>
              <a:rPr lang="zh-TW" altLang="zh-TW" sz="5400" dirty="0" smtClean="0"/>
              <a:t>緣起的</a:t>
            </a:r>
            <a:r>
              <a:rPr lang="en-US" altLang="zh-TW" sz="5400" dirty="0" smtClean="0"/>
              <a:t> </a:t>
            </a:r>
            <a:r>
              <a:rPr lang="zh-TW" altLang="zh-TW" sz="5400" b="1" dirty="0" smtClean="0"/>
              <a:t>非常非斷的相續，不是也沒有</a:t>
            </a:r>
            <a:r>
              <a:rPr lang="zh-TW" altLang="zh-TW" sz="5400" dirty="0" smtClean="0"/>
              <a:t>。</a:t>
            </a:r>
            <a:endParaRPr lang="en-US" altLang="zh-TW" sz="5400" dirty="0" smtClean="0"/>
          </a:p>
          <a:p>
            <a:pPr>
              <a:spcAft>
                <a:spcPts val="600"/>
              </a:spcAft>
            </a:pPr>
            <a:r>
              <a:rPr lang="zh-TW" altLang="zh-TW" sz="5400" b="1" dirty="0" smtClean="0"/>
              <a:t>以無我破我</a:t>
            </a:r>
            <a:r>
              <a:rPr lang="zh-TW" altLang="zh-TW" sz="5400" dirty="0" smtClean="0"/>
              <a:t>，</a:t>
            </a:r>
            <a:endParaRPr lang="en-US" altLang="zh-TW" sz="5400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dirty="0" smtClean="0"/>
              <a:t>   </a:t>
            </a:r>
            <a:r>
              <a:rPr lang="zh-TW" altLang="zh-TW" sz="5400" dirty="0" smtClean="0"/>
              <a:t>是說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沒有像一般所執著的實在我</a:t>
            </a:r>
            <a:r>
              <a:rPr lang="zh-TW" altLang="zh-TW" sz="5400" dirty="0" smtClean="0"/>
              <a:t>，</a:t>
            </a:r>
            <a:endParaRPr lang="en-US" altLang="zh-TW" sz="5400" dirty="0" smtClean="0"/>
          </a:p>
          <a:p>
            <a:pPr>
              <a:buNone/>
            </a:pPr>
            <a:r>
              <a:rPr lang="en-US" altLang="zh-TW" sz="5400" dirty="0" smtClean="0"/>
              <a:t>   </a:t>
            </a:r>
            <a:r>
              <a:rPr lang="zh-TW" altLang="zh-TW" sz="5400" b="1" dirty="0" smtClean="0"/>
              <a:t>緣起如幻的假我，還是有的</a:t>
            </a:r>
            <a:r>
              <a:rPr lang="zh-TW" altLang="zh-TW" sz="5400" dirty="0" smtClean="0"/>
              <a:t>。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4/5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800"/>
              </a:spcAft>
            </a:pPr>
            <a:r>
              <a:rPr lang="zh-TW" altLang="zh-TW" sz="5400" b="1" dirty="0" smtClean="0"/>
              <a:t>性空者破斥實有者，原則很簡單，就是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用他自己的手，打他自己的嘴，顯出他的矛盾，</a:t>
            </a:r>
            <a:r>
              <a:rPr lang="zh-TW" altLang="zh-TW" sz="5400" b="1" dirty="0" smtClean="0"/>
              <a:t>使他知道自己所執為實在有的一切，不成其為實在。</a:t>
            </a:r>
            <a:endParaRPr lang="en-US" altLang="zh-TW" sz="5400" b="1" dirty="0" smtClean="0"/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離卻實在的自性見，這才了解</a:t>
            </a:r>
            <a:r>
              <a:rPr lang="zh-TW" altLang="zh-TW" sz="5400" b="1" dirty="0" smtClean="0"/>
              <a:t>如幻的緣起。</a:t>
            </a:r>
            <a:endParaRPr lang="en-US" altLang="zh-TW" sz="5400" b="1" dirty="0" smtClean="0"/>
          </a:p>
          <a:p>
            <a:pPr>
              <a:spcAft>
                <a:spcPts val="600"/>
              </a:spcAft>
              <a:buNone/>
            </a:pPr>
            <a:r>
              <a:rPr lang="en-US" altLang="zh-TW" sz="5400" b="1" dirty="0" smtClean="0"/>
              <a:t>   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常斷一異的自性不可得，而無自性的、幻化的一異常斷，卻都可成立。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  <a:buNone/>
            </a:pPr>
            <a:r>
              <a:rPr lang="en-US" altLang="zh-TW" sz="5400" b="1" dirty="0" smtClean="0">
                <a:solidFill>
                  <a:srgbClr val="C00000"/>
                </a:solidFill>
              </a:rPr>
              <a:t>    </a:t>
            </a:r>
            <a:r>
              <a:rPr lang="zh-TW" altLang="zh-TW" sz="5400" dirty="0" smtClean="0"/>
              <a:t>立要這樣的立，破要這樣的破，不空是絕對不行的。</a:t>
            </a:r>
          </a:p>
          <a:p>
            <a:r>
              <a:rPr lang="zh-TW" altLang="zh-TW" sz="5400" b="1" dirty="0" smtClean="0"/>
              <a:t>批評別人，建立自己，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在言說上，尚且要依空，解脫自然更非空不可了！</a:t>
            </a:r>
            <a:endParaRPr lang="zh-TW" altLang="zh-TW" sz="5400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3/5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sz="3500" b="1" dirty="0" smtClean="0"/>
              <a:t>一、流轉律：</a:t>
            </a:r>
            <a:r>
              <a:rPr lang="zh-TW" altLang="zh-TW" sz="3500" dirty="0" smtClean="0"/>
              <a:t>「此有故彼有，</a:t>
            </a:r>
            <a:r>
              <a:rPr lang="en-US" altLang="zh-TW" sz="3500" dirty="0" smtClean="0"/>
              <a:t> </a:t>
            </a:r>
            <a:r>
              <a:rPr lang="zh-TW" altLang="zh-TW" sz="3500" dirty="0" smtClean="0"/>
              <a:t>此生故彼生」</a:t>
            </a:r>
            <a:endParaRPr lang="en-US" altLang="zh-TW" sz="3500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3500" b="1" dirty="0" smtClean="0"/>
              <a:t>                                            </a:t>
            </a:r>
            <a:r>
              <a:rPr lang="zh-TW" altLang="zh-TW" sz="3500" b="1" dirty="0" smtClean="0"/>
              <a:t>「緣</a:t>
            </a:r>
            <a:r>
              <a:rPr lang="zh-TW" altLang="zh-TW" sz="3500" b="1" dirty="0" smtClean="0">
                <a:solidFill>
                  <a:srgbClr val="C00000"/>
                </a:solidFill>
              </a:rPr>
              <a:t>此故彼</a:t>
            </a:r>
            <a:r>
              <a:rPr lang="zh-TW" altLang="zh-TW" sz="3500" b="1" dirty="0" smtClean="0"/>
              <a:t>起」</a:t>
            </a:r>
            <a:endParaRPr lang="en-US" altLang="zh-TW" sz="3500" dirty="0" smtClean="0"/>
          </a:p>
          <a:p>
            <a:r>
              <a:rPr lang="zh-TW" altLang="zh-TW" sz="3500" b="1" dirty="0" smtClean="0"/>
              <a:t>二、還滅律：</a:t>
            </a:r>
            <a:r>
              <a:rPr lang="zh-TW" altLang="zh-TW" sz="3500" dirty="0" smtClean="0"/>
              <a:t>「此無故彼無，此滅故彼滅」</a:t>
            </a:r>
            <a:endParaRPr lang="en-US" altLang="zh-TW" sz="3500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3500" b="1" dirty="0" smtClean="0"/>
              <a:t>                                            </a:t>
            </a:r>
            <a:r>
              <a:rPr lang="zh-TW" altLang="zh-TW" sz="3500" b="1" dirty="0" smtClean="0"/>
              <a:t>「不緣</a:t>
            </a:r>
            <a:r>
              <a:rPr lang="zh-TW" altLang="zh-TW" sz="3500" b="1" dirty="0" smtClean="0">
                <a:solidFill>
                  <a:srgbClr val="C00000"/>
                </a:solidFill>
              </a:rPr>
              <a:t>此故彼</a:t>
            </a:r>
            <a:r>
              <a:rPr lang="zh-TW" altLang="zh-TW" sz="3500" b="1" dirty="0" smtClean="0"/>
              <a:t>不起」</a:t>
            </a:r>
            <a:endParaRPr lang="en-US" altLang="zh-TW" sz="3500" b="1" dirty="0" smtClean="0"/>
          </a:p>
          <a:p>
            <a:r>
              <a:rPr lang="zh-TW" altLang="zh-TW" sz="3500" b="1" dirty="0" smtClean="0"/>
              <a:t>三、中道空寂律：</a:t>
            </a:r>
            <a:endParaRPr lang="en-US" altLang="zh-TW" sz="3500" b="1" dirty="0" smtClean="0"/>
          </a:p>
          <a:p>
            <a:pPr>
              <a:buNone/>
            </a:pPr>
            <a:r>
              <a:rPr lang="en-US" altLang="zh-TW" sz="3500" b="1" dirty="0" smtClean="0"/>
              <a:t>   </a:t>
            </a:r>
            <a:r>
              <a:rPr lang="zh-TW" altLang="zh-TW" sz="3600" b="1" dirty="0" smtClean="0"/>
              <a:t>涅槃本身，是無為的不生不滅。只因無法顯示，所以</a:t>
            </a:r>
            <a:r>
              <a:rPr lang="zh-TW" altLang="zh-TW" sz="3600" b="1" dirty="0" smtClean="0">
                <a:solidFill>
                  <a:srgbClr val="C00000"/>
                </a:solidFill>
              </a:rPr>
              <a:t>烘雲托月，從生死有為方面的否定來顯示它。</a:t>
            </a:r>
            <a:endParaRPr lang="en-US" altLang="zh-TW" sz="3600" dirty="0" smtClean="0"/>
          </a:p>
          <a:p>
            <a:pPr>
              <a:spcAft>
                <a:spcPts val="2400"/>
              </a:spcAft>
              <a:buNone/>
            </a:pPr>
            <a:r>
              <a:rPr lang="en-US" altLang="zh-TW" sz="3600" dirty="0" smtClean="0"/>
              <a:t>    </a:t>
            </a:r>
            <a:r>
              <a:rPr lang="zh-TW" altLang="zh-TW" sz="3600" dirty="0" smtClean="0"/>
              <a:t>要遣離眾生</a:t>
            </a:r>
            <a:r>
              <a:rPr lang="zh-TW" altLang="zh-TW" sz="3600" dirty="0" smtClean="0">
                <a:solidFill>
                  <a:srgbClr val="C00000"/>
                </a:solidFill>
              </a:rPr>
              <a:t>執涅槃為斷滅的恐怖</a:t>
            </a:r>
            <a:r>
              <a:rPr lang="zh-TW" altLang="zh-TW" sz="3600" dirty="0" smtClean="0"/>
              <a:t>，必須另設方便，用</a:t>
            </a:r>
            <a:r>
              <a:rPr lang="zh-TW" altLang="zh-TW" sz="3600" b="1" dirty="0" smtClean="0">
                <a:solidFill>
                  <a:srgbClr val="C00000"/>
                </a:solidFill>
              </a:rPr>
              <a:t>中道的空寂律</a:t>
            </a:r>
            <a:r>
              <a:rPr lang="zh-TW" altLang="zh-TW" sz="3600" dirty="0" smtClean="0"/>
              <a:t>來顯示。</a:t>
            </a:r>
            <a:r>
              <a:rPr lang="zh-TW" altLang="zh-TW" sz="3600" b="1" dirty="0" smtClean="0">
                <a:solidFill>
                  <a:srgbClr val="C00000"/>
                </a:solidFill>
              </a:rPr>
              <a:t>從緣起的因果生滅，認取其當體如幻如化起滅無實，本來就是空寂，自性就是涅槃。</a:t>
            </a:r>
            <a:endParaRPr lang="en-US" altLang="zh-TW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(&lt;&lt;</a:t>
            </a:r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性空學探源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&gt;&gt;p.54 ~ p.58)</a:t>
            </a:r>
            <a:endParaRPr lang="en-US" altLang="zh-TW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  <p:sp>
        <p:nvSpPr>
          <p:cNvPr id="12" name="向右箭號 11"/>
          <p:cNvSpPr/>
          <p:nvPr/>
        </p:nvSpPr>
        <p:spPr>
          <a:xfrm>
            <a:off x="3275856" y="90872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3275856" y="198884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5/5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</a:pPr>
            <a:r>
              <a:rPr lang="zh-TW" altLang="zh-TW" sz="5400" dirty="0" smtClean="0"/>
              <a:t>從時間上去考察，那</a:t>
            </a:r>
            <a:r>
              <a:rPr lang="zh-TW" altLang="zh-TW" sz="5400" b="1" dirty="0" smtClean="0"/>
              <a:t>一切是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沒有本際</a:t>
            </a:r>
            <a:r>
              <a:rPr lang="zh-TW" altLang="zh-TW" sz="5400" b="1" dirty="0" smtClean="0"/>
              <a:t>的。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/>
              <a:t>    </a:t>
            </a:r>
            <a:r>
              <a:rPr lang="zh-TW" altLang="zh-TW" sz="5400" b="1" dirty="0" smtClean="0"/>
              <a:t>諸法是幻化的，是三世流轉的，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似乎有他的原始，然而求他的真實，卻成很大的問題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pPr>
              <a:spcAft>
                <a:spcPts val="1200"/>
              </a:spcAft>
            </a:pPr>
            <a:r>
              <a:rPr lang="zh-TW" altLang="zh-TW" sz="5400" dirty="0" smtClean="0"/>
              <a:t>依論主的意見，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假定諸法有實性，時間有真實性的，那就應該求得時間的元始性，加以肯定，不能以二律背反而中止判斷，也不能藉口矛盾為實相而拒絕答覆，因為他們以為什麼都有究竟真實可得的。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zh-TW" altLang="zh-TW" sz="5400" dirty="0" smtClean="0"/>
              <a:t>反之，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性空是緣起的，始終的時間相，是相待的假名；否定他的究竟真實，所以說本際不可得就夠了。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en-US" altLang="zh-TW" sz="5400" b="1" dirty="0" smtClean="0">
                <a:solidFill>
                  <a:srgbClr val="C00000"/>
                </a:solidFill>
              </a:rPr>
              <a:t>    </a:t>
            </a:r>
            <a:r>
              <a:rPr lang="zh-TW" altLang="zh-TW" sz="5400" dirty="0" smtClean="0"/>
              <a:t>日出東方夜落西，你說先出呢？先沒呢？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如指出了動靜的相對性，那還值得考慮答覆嗎？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r>
              <a:rPr lang="zh-TW" altLang="zh-TW" sz="5400" b="1" dirty="0" smtClean="0"/>
              <a:t>到這時，就俗論俗，那就是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生死死生，緣起如環的無端</a:t>
            </a:r>
            <a:r>
              <a:rPr lang="zh-TW" altLang="zh-TW" sz="5400" b="1" dirty="0" smtClean="0"/>
              <a:t>。</a:t>
            </a:r>
            <a:r>
              <a:rPr lang="zh-TW" altLang="zh-TW" sz="5400" dirty="0" smtClean="0"/>
              <a:t>生前有死，死已有生；生者必死，死者可生，這是</a:t>
            </a:r>
            <a:r>
              <a:rPr lang="zh-TW" altLang="zh-TW" sz="5400" b="1" dirty="0" smtClean="0"/>
              <a:t>世間的真實</a:t>
            </a:r>
            <a:r>
              <a:rPr lang="zh-TW" altLang="zh-TW" sz="5400" dirty="0" smtClean="0"/>
              <a:t>。 </a:t>
            </a: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4/5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r>
              <a:rPr lang="zh-TW" altLang="en-US" sz="3500" b="1" dirty="0" smtClean="0"/>
              <a:t>一、相關的因待性：</a:t>
            </a:r>
            <a:r>
              <a:rPr lang="zh-TW" altLang="zh-TW" sz="3500" b="1" dirty="0" smtClean="0"/>
              <a:t>「緣</a:t>
            </a:r>
            <a:r>
              <a:rPr lang="zh-TW" altLang="zh-TW" sz="3500" b="1" dirty="0" smtClean="0">
                <a:solidFill>
                  <a:srgbClr val="C00000"/>
                </a:solidFill>
              </a:rPr>
              <a:t>此故彼</a:t>
            </a:r>
            <a:r>
              <a:rPr lang="zh-TW" altLang="zh-TW" sz="3500" b="1" dirty="0" smtClean="0"/>
              <a:t>起」 </a:t>
            </a:r>
            <a:r>
              <a:rPr lang="zh-TW" altLang="en-US" sz="3500" b="1" dirty="0" smtClean="0"/>
              <a:t>，</a:t>
            </a:r>
            <a:endParaRPr lang="en-US" altLang="zh-TW" sz="3500" b="1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3500" b="1" dirty="0" smtClean="0"/>
              <a:t>                                            </a:t>
            </a:r>
            <a:r>
              <a:rPr lang="zh-TW" altLang="zh-TW" sz="3500" b="1" dirty="0" smtClean="0"/>
              <a:t>「不緣</a:t>
            </a:r>
            <a:r>
              <a:rPr lang="zh-TW" altLang="zh-TW" sz="3500" b="1" dirty="0" smtClean="0">
                <a:solidFill>
                  <a:srgbClr val="C00000"/>
                </a:solidFill>
              </a:rPr>
              <a:t>此故彼</a:t>
            </a:r>
            <a:r>
              <a:rPr lang="zh-TW" altLang="zh-TW" sz="3500" b="1" dirty="0" smtClean="0"/>
              <a:t>不起」</a:t>
            </a:r>
            <a:endParaRPr lang="en-US" altLang="zh-TW" sz="3500" dirty="0" smtClean="0"/>
          </a:p>
          <a:p>
            <a:pPr>
              <a:spcAft>
                <a:spcPts val="1800"/>
              </a:spcAft>
            </a:pPr>
            <a:r>
              <a:rPr lang="zh-TW" altLang="zh-TW" sz="3500" b="1" dirty="0" smtClean="0"/>
              <a:t>二、</a:t>
            </a:r>
            <a:r>
              <a:rPr lang="zh-TW" altLang="en-US" sz="3500" b="1" dirty="0" smtClean="0"/>
              <a:t>序列的必然性：</a:t>
            </a:r>
          </a:p>
          <a:p>
            <a:pPr>
              <a:spcAft>
                <a:spcPts val="3000"/>
              </a:spcAft>
            </a:pPr>
            <a:r>
              <a:rPr lang="zh-TW" altLang="zh-TW" sz="3500" b="1" dirty="0" smtClean="0"/>
              <a:t>三、</a:t>
            </a:r>
            <a:r>
              <a:rPr lang="zh-TW" altLang="en-US" sz="3500" b="1" dirty="0" smtClean="0"/>
              <a:t>自性的空寂性：</a:t>
            </a:r>
          </a:p>
          <a:p>
            <a:pPr algn="ctr"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(&lt;&lt;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中觀今論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&gt;&gt;p.60 ~ 63)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5/5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zh-TW" altLang="zh-TW" sz="5400" b="1" dirty="0" smtClean="0"/>
              <a:t>不生不滅的涅槃，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成立於緣起法上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pPr>
              <a:spcAft>
                <a:spcPts val="600"/>
              </a:spcAft>
            </a:pPr>
            <a:r>
              <a:rPr lang="zh-TW" altLang="zh-TW" sz="5400" b="1" dirty="0" smtClean="0"/>
              <a:t>涅槃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成立於生死苦迫的取消，是從因果現實而顯示出來。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zh-TW" altLang="zh-TW" sz="5400" b="1" dirty="0" smtClean="0"/>
              <a:t>這與一般宗教的理想界，光靠信仰與想像，不能給以事理的說明，實大有天淵之別！ </a:t>
            </a:r>
            <a:endParaRPr lang="en-US" altLang="zh-TW" sz="5400" b="1" dirty="0" smtClean="0"/>
          </a:p>
          <a:p>
            <a:pPr>
              <a:spcAft>
                <a:spcPts val="600"/>
              </a:spcAft>
            </a:pPr>
            <a:r>
              <a:rPr lang="zh-TW" altLang="zh-TW" sz="5400" b="1" dirty="0" smtClean="0"/>
              <a:t>佛法的涅槃，不是什麼形而上的、神秘的，是依於經驗的；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從經驗出發，經理性的思辨而可以直覺體驗的</a:t>
            </a:r>
            <a:r>
              <a:rPr lang="zh-TW" altLang="zh-TW" sz="5400" b="1" dirty="0" smtClean="0"/>
              <a:t>。</a:t>
            </a:r>
            <a:endParaRPr lang="en-US" altLang="zh-TW" sz="5400" b="1" dirty="0" smtClean="0"/>
          </a:p>
          <a:p>
            <a:r>
              <a:rPr lang="zh-TW" altLang="zh-TW" sz="5400" dirty="0" smtClean="0"/>
              <a:t>這</a:t>
            </a:r>
            <a:r>
              <a:rPr lang="zh-TW" altLang="zh-TW" sz="5400" b="1" dirty="0" smtClean="0">
                <a:solidFill>
                  <a:srgbClr val="C00000"/>
                </a:solidFill>
              </a:rPr>
              <a:t>立論於緣起的涅槃觀</a:t>
            </a:r>
            <a:r>
              <a:rPr lang="zh-TW" altLang="zh-TW" sz="5400" dirty="0" smtClean="0"/>
              <a:t>，必須深刻而徹底的體會，</a:t>
            </a:r>
            <a:r>
              <a:rPr lang="zh-TW" altLang="zh-TW" sz="5400" b="1" dirty="0" smtClean="0"/>
              <a:t>切不可離開現實，專從想像中去摹擬他！</a:t>
            </a:r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7500" lnSpcReduction="20000"/>
          </a:bodyPr>
          <a:lstStyle/>
          <a:p>
            <a:pPr algn="ctr">
              <a:spcAft>
                <a:spcPts val="1200"/>
              </a:spcAft>
              <a:buNone/>
            </a:pPr>
            <a:r>
              <a:rPr lang="zh-TW" altLang="zh-TW" sz="5400" dirty="0" smtClean="0"/>
              <a:t>略釋中觀</a:t>
            </a:r>
            <a:r>
              <a:rPr lang="en-US" altLang="zh-TW" sz="5400" dirty="0" smtClean="0"/>
              <a:t>      </a:t>
            </a:r>
            <a:r>
              <a:rPr lang="zh-TW" altLang="en-US" sz="5400" dirty="0" smtClean="0"/>
              <a:t>一、</a:t>
            </a:r>
            <a:r>
              <a:rPr lang="zh-TW" altLang="zh-TW" sz="5400" dirty="0" smtClean="0"/>
              <a:t>直說</a:t>
            </a:r>
            <a:endParaRPr lang="en-US" altLang="zh-TW" sz="5400" dirty="0" smtClean="0"/>
          </a:p>
          <a:p>
            <a:pPr>
              <a:spcAft>
                <a:spcPts val="600"/>
              </a:spcAft>
            </a:pPr>
            <a:r>
              <a:rPr lang="zh-TW" altLang="zh-TW" sz="5100" dirty="0" smtClean="0"/>
              <a:t>有人說：</a:t>
            </a:r>
            <a:r>
              <a:rPr lang="zh-TW" altLang="zh-TW" sz="5100" b="1" dirty="0" smtClean="0"/>
              <a:t>緣起</a:t>
            </a:r>
            <a:r>
              <a:rPr lang="zh-TW" altLang="zh-TW" sz="5100" dirty="0" smtClean="0"/>
              <a:t>是佛教的核心，我們說明他就可以了，</a:t>
            </a:r>
            <a:r>
              <a:rPr lang="zh-TW" altLang="zh-TW" sz="5100" b="1" dirty="0" smtClean="0"/>
              <a:t>何必要大談其空呢？</a:t>
            </a:r>
            <a:endParaRPr lang="en-US" altLang="zh-TW" sz="5100" b="1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700" b="1" dirty="0" smtClean="0">
                <a:solidFill>
                  <a:srgbClr val="C00000"/>
                </a:solidFill>
              </a:rPr>
              <a:t>   </a:t>
            </a:r>
            <a:r>
              <a:rPr lang="zh-TW" altLang="zh-TW" sz="5700" b="1" dirty="0" smtClean="0">
                <a:solidFill>
                  <a:srgbClr val="C00000"/>
                </a:solidFill>
              </a:rPr>
              <a:t>這太把緣起看簡單了！</a:t>
            </a:r>
            <a:endParaRPr lang="en-US" altLang="zh-TW" sz="5700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zh-TW" altLang="zh-TW" sz="5100" dirty="0" smtClean="0"/>
              <a:t>「</a:t>
            </a:r>
            <a:r>
              <a:rPr lang="zh-TW" altLang="zh-TW" sz="5100" b="1" dirty="0" smtClean="0"/>
              <a:t>十二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緣起</a:t>
            </a:r>
            <a:r>
              <a:rPr lang="zh-TW" altLang="zh-TW" sz="5100" dirty="0" smtClean="0"/>
              <a:t>，甚深甚深，難見難了，難可通達」；</a:t>
            </a:r>
            <a:endParaRPr lang="en-US" altLang="zh-TW" sz="5100" dirty="0" smtClean="0"/>
          </a:p>
          <a:p>
            <a:pPr>
              <a:spcAft>
                <a:spcPts val="1800"/>
              </a:spcAft>
              <a:buNone/>
            </a:pPr>
            <a:r>
              <a:rPr lang="en-US" altLang="zh-TW" sz="5100" dirty="0" smtClean="0"/>
              <a:t>  </a:t>
            </a:r>
            <a:r>
              <a:rPr lang="zh-TW" altLang="zh-TW" sz="5100" dirty="0" smtClean="0"/>
              <a:t>「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緣起</a:t>
            </a:r>
            <a:r>
              <a:rPr lang="zh-TW" altLang="zh-TW" sz="5100" b="1" dirty="0" smtClean="0"/>
              <a:t>之寂滅性</a:t>
            </a:r>
            <a:r>
              <a:rPr lang="zh-TW" altLang="zh-TW" sz="5100" dirty="0" smtClean="0"/>
              <a:t>，更難了知，更難通達」！</a:t>
            </a:r>
          </a:p>
          <a:p>
            <a:r>
              <a:rPr lang="zh-TW" altLang="zh-TW" sz="5100" b="1" dirty="0" smtClean="0"/>
              <a:t>生死的流轉，涅槃的還滅，都是依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緣起</a:t>
            </a:r>
            <a:r>
              <a:rPr lang="zh-TW" altLang="zh-TW" sz="5100" b="1" dirty="0" smtClean="0"/>
              <a:t>的世間而開顯的。</a:t>
            </a:r>
            <a:endParaRPr lang="zh-TW" altLang="zh-TW" sz="5100" dirty="0" smtClean="0"/>
          </a:p>
          <a:p>
            <a:endParaRPr lang="zh-TW" altLang="en-US" sz="54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1/4</a:t>
            </a:r>
            <a:endParaRPr lang="zh-TW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2440" y="0"/>
            <a:ext cx="611560" cy="3326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2/4</a:t>
            </a:r>
            <a:endParaRPr lang="zh-TW" altLang="en-US" sz="2000" b="1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zh-TW" altLang="zh-TW" sz="5100" b="1" dirty="0" smtClean="0"/>
              <a:t>從緣起的生滅方面，說明世間集。</a:t>
            </a:r>
            <a:r>
              <a:rPr lang="zh-TW" altLang="zh-TW" sz="5100" dirty="0" smtClean="0"/>
              <a:t>「此有故彼有」，「此生故彼生」，生死相續的因果，不外惑業苦的鉤鎖連環。生生不已的存在，是雜染的流轉。</a:t>
            </a:r>
            <a:endParaRPr lang="en-US" altLang="zh-TW" sz="5100" dirty="0" smtClean="0"/>
          </a:p>
          <a:p>
            <a:pPr>
              <a:spcBef>
                <a:spcPts val="1800"/>
              </a:spcBef>
            </a:pPr>
            <a:r>
              <a:rPr lang="zh-TW" altLang="zh-TW" sz="5100" b="1" dirty="0" smtClean="0"/>
              <a:t>從緣起的寂滅方面，說明世間滅。</a:t>
            </a:r>
            <a:r>
              <a:rPr lang="zh-TW" altLang="zh-TW" sz="5100" dirty="0" smtClean="0"/>
              <a:t>「此無故彼無」，「此滅故彼滅」，生死狂流的寂然不生，體現了緣起的寂滅性，是清淨的還滅。</a:t>
            </a:r>
            <a:endParaRPr lang="en-US" altLang="zh-TW" sz="5100" dirty="0" smtClean="0"/>
          </a:p>
          <a:p>
            <a:pPr>
              <a:spcBef>
                <a:spcPts val="1800"/>
              </a:spcBef>
            </a:pPr>
            <a:r>
              <a:rPr lang="zh-TW" altLang="zh-TW" sz="5100" b="1" dirty="0" smtClean="0">
                <a:solidFill>
                  <a:srgbClr val="C00000"/>
                </a:solidFill>
              </a:rPr>
              <a:t>因為緣起，所以有生死；也就因為緣起，所以能解脫。</a:t>
            </a:r>
            <a:endParaRPr lang="en-US" altLang="zh-TW" sz="5100" b="1" dirty="0" smtClean="0">
              <a:solidFill>
                <a:srgbClr val="C00000"/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en-US" altLang="zh-TW" sz="5100" b="1" dirty="0" smtClean="0">
                <a:solidFill>
                  <a:srgbClr val="C00000"/>
                </a:solidFill>
              </a:rPr>
              <a:t>   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緣起是此有故彼有，也就此無故彼無。</a:t>
            </a:r>
            <a:endParaRPr lang="en-US" altLang="zh-TW" sz="5100" b="1" dirty="0" smtClean="0">
              <a:solidFill>
                <a:srgbClr val="C00000"/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en-US" altLang="zh-TW" sz="5100" b="1" dirty="0" smtClean="0">
                <a:solidFill>
                  <a:srgbClr val="C00000"/>
                </a:solidFill>
              </a:rPr>
              <a:t>   </a:t>
            </a:r>
            <a:r>
              <a:rPr lang="zh-TW" altLang="zh-TW" sz="5100" b="1" dirty="0" smtClean="0"/>
              <a:t>緣起，</a:t>
            </a:r>
            <a:r>
              <a:rPr lang="zh-TW" altLang="zh-TW" sz="5100" b="1" dirty="0" smtClean="0">
                <a:solidFill>
                  <a:srgbClr val="C00000"/>
                </a:solidFill>
              </a:rPr>
              <a:t>扼要而根本的啟示了這兩面。</a:t>
            </a:r>
            <a:endParaRPr lang="zh-TW" altLang="zh-TW" sz="5100" dirty="0" smtClean="0">
              <a:solidFill>
                <a:srgbClr val="C00000"/>
              </a:solidFill>
            </a:endParaRPr>
          </a:p>
          <a:p>
            <a:endParaRPr lang="zh-TW" alt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21628</TotalTime>
  <Words>4782</Words>
  <Application>Microsoft Office PowerPoint</Application>
  <PresentationFormat>如螢幕大小 (4:3)</PresentationFormat>
  <Paragraphs>329</Paragraphs>
  <Slides>50</Slides>
  <Notes>50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50</vt:i4>
      </vt:variant>
    </vt:vector>
  </HeadingPairs>
  <TitlesOfParts>
    <vt:vector size="52" baseType="lpstr">
      <vt:lpstr>1_Office 佈景主題</vt:lpstr>
      <vt:lpstr>匯合</vt:lpstr>
      <vt:lpstr> 《中觀論頌講記》導讀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  <vt:lpstr>投影片 44</vt:lpstr>
      <vt:lpstr>投影片 45</vt:lpstr>
      <vt:lpstr>投影片 46</vt:lpstr>
      <vt:lpstr>投影片 47</vt:lpstr>
      <vt:lpstr>投影片 48</vt:lpstr>
      <vt:lpstr>投影片 49</vt:lpstr>
      <vt:lpstr>投影片 50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</dc:title>
  <dc:creator>kuan tsang shi</dc:creator>
  <cp:lastModifiedBy>kuan tsang shi</cp:lastModifiedBy>
  <cp:revision>700</cp:revision>
  <dcterms:created xsi:type="dcterms:W3CDTF">2014-06-18T10:59:47Z</dcterms:created>
  <dcterms:modified xsi:type="dcterms:W3CDTF">2015-09-06T07:43:10Z</dcterms:modified>
</cp:coreProperties>
</file>