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9FB4379-AD32-4B46-B681-F7B0EEC0AAAF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DDA74E8-ECE1-4D42-9F53-FECEA35076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27201" y="1794934"/>
            <a:ext cx="5723468" cy="2786193"/>
          </a:xfrm>
        </p:spPr>
        <p:txBody>
          <a:bodyPr>
            <a:normAutofit/>
          </a:bodyPr>
          <a:lstStyle/>
          <a:p>
            <a:r>
              <a:rPr lang="zh-TW" altLang="zh-TW" b="1" dirty="0" smtClean="0"/>
              <a:t>菩薩不</a:t>
            </a:r>
            <a:r>
              <a:rPr lang="zh-TW" altLang="zh-TW" b="1" dirty="0"/>
              <a:t>棄捨一切眾生</a:t>
            </a:r>
            <a:r>
              <a:rPr lang="zh-TW" altLang="zh-TW" b="1" dirty="0" smtClean="0"/>
              <a:t>，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堅</a:t>
            </a:r>
            <a:r>
              <a:rPr lang="zh-TW" altLang="zh-TW" b="1" dirty="0"/>
              <a:t>心以五乘法行</a:t>
            </a:r>
            <a:r>
              <a:rPr lang="zh-TW" altLang="zh-TW" b="1" dirty="0" smtClean="0"/>
              <a:t>教化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p.22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46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zh-TW" altLang="zh-TW" sz="3800" b="1" dirty="0" smtClean="0">
                <a:solidFill>
                  <a:schemeClr val="bg1"/>
                </a:solidFill>
              </a:rPr>
              <a:t>問</a:t>
            </a:r>
            <a:r>
              <a:rPr lang="en-US" altLang="zh-TW" sz="3800" b="1" dirty="0" smtClean="0">
                <a:solidFill>
                  <a:schemeClr val="bg1"/>
                </a:solidFill>
              </a:rPr>
              <a:t>7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：</a:t>
            </a:r>
            <a:r>
              <a:rPr lang="zh-TW" altLang="zh-TW" sz="3800" b="1" dirty="0">
                <a:solidFill>
                  <a:schemeClr val="bg1"/>
                </a:solidFill>
              </a:rPr>
              <a:t>已說於眾生中應須攝受，未知攝受方便云何？</a:t>
            </a:r>
            <a:endParaRPr lang="zh-TW" altLang="en-US" sz="38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2119257"/>
            <a:ext cx="6696744" cy="3603812"/>
          </a:xfrm>
        </p:spPr>
        <p:txBody>
          <a:bodyPr>
            <a:noAutofit/>
          </a:bodyPr>
          <a:lstStyle/>
          <a:p>
            <a:r>
              <a:rPr lang="zh-TW" altLang="zh-TW" sz="3600" b="1" dirty="0"/>
              <a:t>諸菩薩為攝受眾生故，或以布施為攝方便，或受他所施，或為他說法，或聽他說法，或行利他，或以愛語，或以同事，或說諸明處，或教以工巧，或示現作業，或令病者得愈，或救拔險難。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106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b="1" dirty="0"/>
              <a:t>如是等名為攝受眾生方便，當以此諸方便攝受眾生，不應棄捨。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551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752528"/>
          </a:xfrm>
        </p:spPr>
        <p:txBody>
          <a:bodyPr>
            <a:noAutofit/>
          </a:bodyPr>
          <a:lstStyle/>
          <a:p>
            <a:r>
              <a:rPr lang="zh-TW" altLang="zh-TW" sz="3600" b="1" dirty="0"/>
              <a:t>堅心化眾生者，若菩薩於五乘中教化眾生時，供養、輕慢、憎、愛、怖畏、苦、樂、疲極等事中，其心不轉，是名堅心化眾生</a:t>
            </a:r>
            <a:r>
              <a:rPr lang="zh-TW" altLang="zh-TW" sz="3600" b="1" dirty="0" smtClean="0"/>
              <a:t>。</a:t>
            </a:r>
            <a:endParaRPr lang="en-US" altLang="zh-TW" sz="3600" b="1" dirty="0" smtClean="0"/>
          </a:p>
          <a:p>
            <a:r>
              <a:rPr lang="zh-TW" altLang="zh-TW" sz="3600" b="1" dirty="0"/>
              <a:t>五</a:t>
            </a:r>
            <a:r>
              <a:rPr lang="zh-TW" altLang="zh-TW" sz="3600" b="1" dirty="0" smtClean="0"/>
              <a:t>乘</a:t>
            </a:r>
            <a:r>
              <a:rPr lang="zh-TW" altLang="zh-TW" sz="3600" b="1" dirty="0" smtClean="0"/>
              <a:t>：</a:t>
            </a:r>
            <a:r>
              <a:rPr lang="en-US" altLang="zh-TW" sz="3600" b="1" dirty="0" smtClean="0"/>
              <a:t>p.23</a:t>
            </a:r>
          </a:p>
          <a:p>
            <a:r>
              <a:rPr lang="en-US" altLang="zh-TW" sz="3600" b="1" dirty="0" smtClean="0"/>
              <a:t>1</a:t>
            </a:r>
            <a:r>
              <a:rPr lang="zh-TW" altLang="zh-TW" sz="3600" b="1" dirty="0" smtClean="0"/>
              <a:t>、</a:t>
            </a:r>
            <a:r>
              <a:rPr lang="zh-TW" altLang="zh-TW" sz="3600" b="1" dirty="0"/>
              <a:t>佛乘</a:t>
            </a:r>
            <a:r>
              <a:rPr lang="zh-TW" altLang="zh-TW" sz="3600" b="1" dirty="0" smtClean="0"/>
              <a:t>，</a:t>
            </a:r>
            <a:r>
              <a:rPr lang="en-US" altLang="zh-TW" sz="3600" b="1" dirty="0" smtClean="0"/>
              <a:t>2</a:t>
            </a:r>
            <a:r>
              <a:rPr lang="zh-TW" altLang="zh-TW" sz="3600" b="1" dirty="0" smtClean="0"/>
              <a:t>、</a:t>
            </a:r>
            <a:r>
              <a:rPr lang="zh-TW" altLang="zh-TW" sz="3600" b="1" dirty="0"/>
              <a:t>辟支佛乘</a:t>
            </a:r>
            <a:r>
              <a:rPr lang="zh-TW" altLang="zh-TW" sz="3600" b="1" dirty="0" smtClean="0"/>
              <a:t>，</a:t>
            </a:r>
            <a:r>
              <a:rPr lang="en-US" altLang="zh-TW" sz="3600" b="1" dirty="0" smtClean="0"/>
              <a:t>3</a:t>
            </a:r>
            <a:r>
              <a:rPr lang="zh-TW" altLang="zh-TW" sz="3600" b="1" dirty="0" smtClean="0"/>
              <a:t>、</a:t>
            </a:r>
            <a:r>
              <a:rPr lang="zh-TW" altLang="zh-TW" sz="3600" b="1" dirty="0"/>
              <a:t>聲聞乘</a:t>
            </a:r>
            <a:r>
              <a:rPr lang="zh-TW" altLang="zh-TW" sz="3600" b="1" dirty="0" smtClean="0"/>
              <a:t>，</a:t>
            </a:r>
            <a:r>
              <a:rPr lang="en-US" altLang="zh-TW" sz="3600" b="1" dirty="0" smtClean="0"/>
              <a:t>4</a:t>
            </a:r>
            <a:r>
              <a:rPr lang="zh-TW" altLang="zh-TW" sz="3600" b="1" dirty="0" smtClean="0"/>
              <a:t>、</a:t>
            </a:r>
            <a:r>
              <a:rPr lang="zh-TW" altLang="zh-TW" sz="3600" b="1" dirty="0"/>
              <a:t>天乘</a:t>
            </a:r>
            <a:r>
              <a:rPr lang="zh-TW" altLang="zh-TW" sz="3600" b="1" dirty="0" smtClean="0"/>
              <a:t>，</a:t>
            </a:r>
            <a:r>
              <a:rPr lang="en-US" altLang="zh-TW" sz="3600" b="1" dirty="0" smtClean="0"/>
              <a:t>5</a:t>
            </a:r>
            <a:r>
              <a:rPr lang="zh-TW" altLang="zh-TW" sz="3600" b="1" dirty="0" smtClean="0"/>
              <a:t>、</a:t>
            </a:r>
            <a:r>
              <a:rPr lang="zh-TW" altLang="zh-TW" sz="3600" b="1" dirty="0"/>
              <a:t>人乘。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625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800" b="1" dirty="0" smtClean="0">
                <a:solidFill>
                  <a:schemeClr val="bg1"/>
                </a:solidFill>
              </a:rPr>
              <a:t>問</a:t>
            </a:r>
            <a:r>
              <a:rPr lang="en-US" altLang="zh-TW" sz="3800" b="1" dirty="0" smtClean="0">
                <a:solidFill>
                  <a:schemeClr val="bg1"/>
                </a:solidFill>
              </a:rPr>
              <a:t>1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：</a:t>
            </a:r>
            <a:r>
              <a:rPr lang="zh-TW" altLang="zh-TW" sz="3800" b="1" dirty="0">
                <a:solidFill>
                  <a:schemeClr val="bg1"/>
                </a:solidFill>
              </a:rPr>
              <a:t>菩薩應捨眾生，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為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何不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捨</a:t>
            </a:r>
            <a:r>
              <a:rPr lang="zh-TW" altLang="zh-TW" sz="3800" b="1" dirty="0">
                <a:solidFill>
                  <a:schemeClr val="bg1"/>
                </a:solidFill>
              </a:rPr>
              <a:t>？</a:t>
            </a:r>
            <a:endParaRPr lang="zh-TW" altLang="en-US" sz="38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2119257"/>
            <a:ext cx="6768752" cy="3603812"/>
          </a:xfrm>
        </p:spPr>
        <p:txBody>
          <a:bodyPr>
            <a:noAutofit/>
          </a:bodyPr>
          <a:lstStyle/>
          <a:p>
            <a:r>
              <a:rPr lang="zh-TW" altLang="zh-TW" sz="3600" b="1" dirty="0"/>
              <a:t>菩薩摩訶薩常念利樂諸眾生等，若為貪瞋癡所惱，登於慳悋、破戒、恚恨、懈怠、亂心、惡智之道，入於異路，此等眾生所不應捨，於一切時說施、戒、修，隨力所能應當攝受，不應捨棄。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297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b="1" dirty="0"/>
              <a:t>此登大乘菩薩於眾生中，隨所堪能從初應作，如前方便波羅蜜中所說方便，應當精勤以諸方便教化眾生，置此大乘。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9150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zh-TW" altLang="zh-TW" sz="3800" b="1" dirty="0" smtClean="0">
                <a:solidFill>
                  <a:schemeClr val="bg1"/>
                </a:solidFill>
              </a:rPr>
              <a:t>問</a:t>
            </a:r>
            <a:r>
              <a:rPr lang="en-US" altLang="zh-TW" sz="3800" b="1" dirty="0" smtClean="0">
                <a:solidFill>
                  <a:schemeClr val="bg1"/>
                </a:solidFill>
              </a:rPr>
              <a:t>2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為何</a:t>
            </a:r>
            <a:r>
              <a:rPr lang="zh-TW" altLang="zh-TW" sz="4000" b="1" dirty="0" smtClean="0">
                <a:solidFill>
                  <a:schemeClr val="bg1"/>
                </a:solidFill>
              </a:rPr>
              <a:t>但</a:t>
            </a:r>
            <a:r>
              <a:rPr lang="zh-TW" altLang="zh-TW" sz="4000" b="1" dirty="0">
                <a:solidFill>
                  <a:schemeClr val="bg1"/>
                </a:solidFill>
              </a:rPr>
              <a:t>以大乘教化眾生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？</a:t>
            </a:r>
            <a:endParaRPr lang="zh-TW" altLang="en-US" sz="38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2119257"/>
            <a:ext cx="6840760" cy="3603812"/>
          </a:xfrm>
        </p:spPr>
        <p:txBody>
          <a:bodyPr>
            <a:noAutofit/>
          </a:bodyPr>
          <a:lstStyle/>
          <a:p>
            <a:r>
              <a:rPr lang="zh-TW" altLang="zh-TW" sz="2800" b="1" dirty="0"/>
              <a:t>若教化恒河沙等眾生得阿羅漢果，此大乘福勝過彼聲聞等乘教化福，以種子無盡故。此所有種子，能為餘眾生等作菩提心方便，亦以出生聲聞、獨覺故，此福勝彼。</a:t>
            </a:r>
            <a:r>
              <a:rPr lang="zh-TW" altLang="zh-TW" sz="2800" b="1" u="sng" dirty="0"/>
              <a:t>此福勝者，大乘於聲聞、獨覺乘為上故；又菩提心，有無量無數福德故；又由大乘，三寶種不斷故。</a:t>
            </a:r>
            <a:r>
              <a:rPr lang="zh-TW" altLang="zh-TW" sz="2800" b="1" dirty="0"/>
              <a:t>是故欲求大福，應以大乘教化眾生，不以餘乘。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820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zh-TW" altLang="zh-TW" sz="3800" b="1" dirty="0" smtClean="0">
                <a:solidFill>
                  <a:schemeClr val="bg1"/>
                </a:solidFill>
              </a:rPr>
              <a:t>問</a:t>
            </a:r>
            <a:r>
              <a:rPr lang="en-US" altLang="zh-TW" sz="3800" b="1" dirty="0" smtClean="0">
                <a:solidFill>
                  <a:schemeClr val="bg1"/>
                </a:solidFill>
              </a:rPr>
              <a:t>3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菩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薩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難道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不</a:t>
            </a:r>
            <a:r>
              <a:rPr lang="zh-TW" altLang="zh-TW" sz="3800" b="1" dirty="0">
                <a:solidFill>
                  <a:schemeClr val="bg1"/>
                </a:solidFill>
              </a:rPr>
              <a:t>以聲聞、獨覺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乘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教化嗎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？</a:t>
            </a:r>
            <a:endParaRPr lang="zh-TW" altLang="en-US" sz="38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000" b="1" u="sng" dirty="0"/>
              <a:t>若</a:t>
            </a:r>
            <a:r>
              <a:rPr lang="zh-TW" altLang="zh-TW" sz="4000" b="1" u="sng" dirty="0" smtClean="0"/>
              <a:t>中</a:t>
            </a:r>
            <a:r>
              <a:rPr lang="zh-TW" altLang="en-US" sz="4000" b="1" u="sng" dirty="0" smtClean="0"/>
              <a:t>、</a:t>
            </a:r>
            <a:r>
              <a:rPr lang="zh-TW" altLang="zh-TW" sz="4000" b="1" u="sng" dirty="0" smtClean="0"/>
              <a:t>下</a:t>
            </a:r>
            <a:r>
              <a:rPr lang="zh-TW" altLang="zh-TW" sz="4000" b="1" u="sng" dirty="0"/>
              <a:t>意眾生，捨利他事，闕於大悲</a:t>
            </a:r>
            <a:r>
              <a:rPr lang="zh-TW" altLang="zh-TW" sz="4000" b="1" dirty="0"/>
              <a:t>，不堪以大乘化者，乃以聲聞獨覺乘而化度之。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438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zh-TW" altLang="zh-TW" sz="3800" b="1" dirty="0" smtClean="0">
                <a:solidFill>
                  <a:schemeClr val="bg1"/>
                </a:solidFill>
              </a:rPr>
              <a:t>問</a:t>
            </a:r>
            <a:r>
              <a:rPr lang="en-US" altLang="zh-TW" sz="3800" b="1" dirty="0" smtClean="0">
                <a:solidFill>
                  <a:schemeClr val="bg1"/>
                </a:solidFill>
              </a:rPr>
              <a:t>4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：若眾生不</a:t>
            </a:r>
            <a:r>
              <a:rPr lang="zh-TW" altLang="zh-TW" sz="3800" b="1" dirty="0">
                <a:solidFill>
                  <a:schemeClr val="bg1"/>
                </a:solidFill>
              </a:rPr>
              <a:t>可以三乘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化，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菩薩要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捨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棄他們嗎？</a:t>
            </a:r>
            <a:endParaRPr lang="zh-TW" altLang="en-US" sz="38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2119257"/>
            <a:ext cx="6624736" cy="3603812"/>
          </a:xfrm>
        </p:spPr>
        <p:txBody>
          <a:bodyPr>
            <a:noAutofit/>
          </a:bodyPr>
          <a:lstStyle/>
          <a:p>
            <a:r>
              <a:rPr lang="zh-TW" altLang="zh-TW" sz="3600" b="1" u="sng" dirty="0"/>
              <a:t>若有眾生喜樂生死、憎惡解脫</a:t>
            </a:r>
            <a:r>
              <a:rPr lang="zh-TW" altLang="zh-TW" sz="3600" b="1" dirty="0"/>
              <a:t>，不堪以聲聞、獨覺及大乘化者，應當教化置於梵乘四梵行中，若復不堪梵乘化者，應當教化置於天乘十善業道及施等福事中，不應捨棄。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02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zh-TW" altLang="zh-TW" sz="3800" b="1" dirty="0" smtClean="0">
                <a:solidFill>
                  <a:schemeClr val="bg1"/>
                </a:solidFill>
              </a:rPr>
              <a:t>問</a:t>
            </a:r>
            <a:r>
              <a:rPr lang="en-US" altLang="zh-TW" sz="3800" b="1" dirty="0" smtClean="0">
                <a:solidFill>
                  <a:schemeClr val="bg1"/>
                </a:solidFill>
              </a:rPr>
              <a:t>5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：若眾生</a:t>
            </a:r>
            <a:r>
              <a:rPr lang="zh-TW" altLang="zh-TW" sz="3800" b="1" dirty="0">
                <a:solidFill>
                  <a:schemeClr val="bg1"/>
                </a:solidFill>
              </a:rPr>
              <a:t>喜樂世樂，於三福事無力能行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，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對此有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何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辦法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？</a:t>
            </a:r>
            <a:endParaRPr lang="zh-TW" altLang="en-US" sz="38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b="1" u="sng" dirty="0"/>
              <a:t>若有眾生專求欲樂，不觀他世，趣向地獄、餓鬼、畜生，不可教化令生天解脫者</a:t>
            </a:r>
            <a:r>
              <a:rPr lang="zh-TW" altLang="zh-TW" sz="3600" b="1" dirty="0"/>
              <a:t>，亦當愍彼智如小兒，如其所應現世攝受，隨己力能以施等攝之，愍而不捨</a:t>
            </a:r>
            <a:r>
              <a:rPr lang="zh-TW" altLang="zh-TW" sz="3600" b="1" dirty="0" smtClean="0"/>
              <a:t>。</a:t>
            </a:r>
            <a:r>
              <a:rPr lang="en-US" altLang="zh-TW" sz="3600" b="1" dirty="0" smtClean="0"/>
              <a:t>  P.24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756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zh-TW" altLang="zh-TW" sz="3800" b="1" dirty="0" smtClean="0">
                <a:solidFill>
                  <a:schemeClr val="bg1"/>
                </a:solidFill>
              </a:rPr>
              <a:t>問</a:t>
            </a:r>
            <a:r>
              <a:rPr lang="en-US" altLang="zh-TW" sz="3800" b="1" dirty="0" smtClean="0">
                <a:solidFill>
                  <a:schemeClr val="bg1"/>
                </a:solidFill>
              </a:rPr>
              <a:t>6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：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對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似</a:t>
            </a:r>
            <a:r>
              <a:rPr lang="zh-TW" altLang="zh-TW" sz="3800" b="1" dirty="0">
                <a:solidFill>
                  <a:schemeClr val="bg1"/>
                </a:solidFill>
              </a:rPr>
              <a:t>小兒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相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的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眾生，無方便可攝</a:t>
            </a:r>
            <a:r>
              <a:rPr lang="zh-TW" altLang="zh-TW" sz="3800" b="1" dirty="0">
                <a:solidFill>
                  <a:schemeClr val="bg1"/>
                </a:solidFill>
              </a:rPr>
              <a:t>化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，</a:t>
            </a:r>
            <a:r>
              <a:rPr lang="zh-TW" altLang="en-US" sz="3800" b="1" dirty="0" smtClean="0">
                <a:solidFill>
                  <a:schemeClr val="bg1"/>
                </a:solidFill>
              </a:rPr>
              <a:t>該怎麼辦呢</a:t>
            </a:r>
            <a:r>
              <a:rPr lang="zh-TW" altLang="zh-TW" sz="3800" b="1" dirty="0" smtClean="0">
                <a:solidFill>
                  <a:schemeClr val="bg1"/>
                </a:solidFill>
              </a:rPr>
              <a:t>？</a:t>
            </a:r>
            <a:endParaRPr lang="zh-TW" altLang="en-US" sz="38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63040" y="2348879"/>
            <a:ext cx="6196405" cy="3374189"/>
          </a:xfrm>
        </p:spPr>
        <p:txBody>
          <a:bodyPr>
            <a:normAutofit/>
          </a:bodyPr>
          <a:lstStyle/>
          <a:p>
            <a:r>
              <a:rPr lang="zh-TW" altLang="zh-TW" sz="4000" b="1" dirty="0"/>
              <a:t>若菩薩於喜樂罪惡可愍眾生中，無有方便能行攝化，</a:t>
            </a:r>
            <a:r>
              <a:rPr lang="zh-TW" altLang="zh-TW" sz="4000" b="1" u="sng" dirty="0"/>
              <a:t>菩薩於彼當起子想，興大慈悲，無有道理而得捨棄。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478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C7EDCC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圖釘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</TotalTime>
  <Words>709</Words>
  <Application>Microsoft Office PowerPoint</Application>
  <PresentationFormat>如螢幕大小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圖釘</vt:lpstr>
      <vt:lpstr>菩薩不棄捨一切眾生， 堅心以五乘法行教化 p.22</vt:lpstr>
      <vt:lpstr>PowerPoint 簡報</vt:lpstr>
      <vt:lpstr>問1：菩薩應捨眾生，為何不捨？</vt:lpstr>
      <vt:lpstr>PowerPoint 簡報</vt:lpstr>
      <vt:lpstr>問2：為何但以大乘教化眾生？</vt:lpstr>
      <vt:lpstr>問3：菩薩難道不以聲聞、獨覺乘教化嗎？</vt:lpstr>
      <vt:lpstr>問4：若眾生不可以三乘化，菩薩要捨棄他們嗎？</vt:lpstr>
      <vt:lpstr>問5：若眾生喜樂世樂，於三福事無力能行，對此有何辦法？</vt:lpstr>
      <vt:lpstr>問6：對似小兒相的眾生，無方便可攝化，該怎麼辦呢？</vt:lpstr>
      <vt:lpstr>問7：已說於眾生中應須攝受，未知攝受方便云何？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菩薩不棄捨一切眾生， 堅心以五乘法行教化</dc:title>
  <dc:creator>shikairen</dc:creator>
  <cp:lastModifiedBy>shikairen</cp:lastModifiedBy>
  <cp:revision>14</cp:revision>
  <dcterms:created xsi:type="dcterms:W3CDTF">2014-07-11T18:47:58Z</dcterms:created>
  <dcterms:modified xsi:type="dcterms:W3CDTF">2014-07-11T20:48:54Z</dcterms:modified>
</cp:coreProperties>
</file>